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Figtree"/>
      <p:regular r:id="rId70"/>
      <p:bold r:id="rId71"/>
      <p:italic r:id="rId72"/>
      <p:boldItalic r:id="rId73"/>
    </p:embeddedFont>
    <p:embeddedFont>
      <p:font typeface="Figtree Medium"/>
      <p:regular r:id="rId74"/>
      <p:bold r:id="rId75"/>
      <p:italic r:id="rId76"/>
      <p:boldItalic r:id="rId77"/>
    </p:embeddedFont>
    <p:embeddedFont>
      <p:font typeface="Figtree Black"/>
      <p:bold r:id="rId78"/>
      <p:boldItalic r:id="rId79"/>
    </p:embeddedFont>
    <p:embeddedFont>
      <p:font typeface="Figtree ExtraBold"/>
      <p:bold r:id="rId80"/>
      <p:boldItalic r:id="rId81"/>
    </p:embeddedFont>
    <p:embeddedFont>
      <p:font typeface="Hanken Grotesk"/>
      <p:regular r:id="rId82"/>
      <p:bold r:id="rId83"/>
      <p:italic r:id="rId84"/>
      <p:boldItalic r:id="rId85"/>
    </p:embeddedFont>
    <p:embeddedFont>
      <p:font typeface="Roboto"/>
      <p:regular r:id="rId86"/>
      <p:bold r:id="rId87"/>
      <p:italic r:id="rId88"/>
      <p:boldItalic r:id="rId89"/>
    </p:embeddedFont>
    <p:embeddedFont>
      <p:font typeface="Lato"/>
      <p:regular r:id="rId90"/>
      <p:bold r:id="rId91"/>
      <p:italic r:id="rId92"/>
      <p:boldItalic r:id="rId93"/>
    </p:embeddedFont>
    <p:embeddedFont>
      <p:font typeface="Figtree SemiBold"/>
      <p:regular r:id="rId94"/>
      <p:bold r:id="rId95"/>
      <p:italic r:id="rId96"/>
      <p:boldItalic r:id="rId97"/>
    </p:embeddedFont>
    <p:embeddedFont>
      <p:font typeface="Roboto Mono"/>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font" Target="fonts/RobotoMono-boldItalic.fntdata"/><Relationship Id="rId100" Type="http://schemas.openxmlformats.org/officeDocument/2006/relationships/font" Target="fonts/RobotoMono-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FigtreeSemiBold-bold.fntdata"/><Relationship Id="rId94" Type="http://schemas.openxmlformats.org/officeDocument/2006/relationships/font" Target="fonts/FigtreeSemiBold-regular.fntdata"/><Relationship Id="rId97" Type="http://schemas.openxmlformats.org/officeDocument/2006/relationships/font" Target="fonts/FigtreeSemiBold-boldItalic.fntdata"/><Relationship Id="rId96" Type="http://schemas.openxmlformats.org/officeDocument/2006/relationships/font" Target="fonts/FigtreeSemiBold-italic.fntdata"/><Relationship Id="rId11" Type="http://schemas.openxmlformats.org/officeDocument/2006/relationships/slide" Target="slides/slide6.xml"/><Relationship Id="rId99" Type="http://schemas.openxmlformats.org/officeDocument/2006/relationships/font" Target="fonts/RobotoMono-bold.fntdata"/><Relationship Id="rId10" Type="http://schemas.openxmlformats.org/officeDocument/2006/relationships/slide" Target="slides/slide5.xml"/><Relationship Id="rId98" Type="http://schemas.openxmlformats.org/officeDocument/2006/relationships/font" Target="fonts/RobotoMono-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ato-bold.fntdata"/><Relationship Id="rId90" Type="http://schemas.openxmlformats.org/officeDocument/2006/relationships/font" Target="fonts/Lato-regular.fntdata"/><Relationship Id="rId93" Type="http://schemas.openxmlformats.org/officeDocument/2006/relationships/font" Target="fonts/Lato-boldItalic.fntdata"/><Relationship Id="rId92"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HankenGrotesk-italic.fntdata"/><Relationship Id="rId83" Type="http://schemas.openxmlformats.org/officeDocument/2006/relationships/font" Target="fonts/HankenGrotesk-bold.fntdata"/><Relationship Id="rId86" Type="http://schemas.openxmlformats.org/officeDocument/2006/relationships/font" Target="fonts/Roboto-regular.fntdata"/><Relationship Id="rId85" Type="http://schemas.openxmlformats.org/officeDocument/2006/relationships/font" Target="fonts/HankenGrotesk-boldItalic.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font" Target="fonts/FigtreeExtraBold-bold.fntdata"/><Relationship Id="rId82" Type="http://schemas.openxmlformats.org/officeDocument/2006/relationships/font" Target="fonts/HankenGrotesk-regular.fntdata"/><Relationship Id="rId81" Type="http://schemas.openxmlformats.org/officeDocument/2006/relationships/font" Target="fonts/FigtreeExtra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gtree-boldItalic.fntdata"/><Relationship Id="rId72" Type="http://schemas.openxmlformats.org/officeDocument/2006/relationships/font" Target="fonts/Figtree-italic.fntdata"/><Relationship Id="rId75" Type="http://schemas.openxmlformats.org/officeDocument/2006/relationships/font" Target="fonts/FigtreeMedium-bold.fntdata"/><Relationship Id="rId74" Type="http://schemas.openxmlformats.org/officeDocument/2006/relationships/font" Target="fonts/FigtreeMedium-regular.fntdata"/><Relationship Id="rId77" Type="http://schemas.openxmlformats.org/officeDocument/2006/relationships/font" Target="fonts/FigtreeMedium-boldItalic.fntdata"/><Relationship Id="rId76" Type="http://schemas.openxmlformats.org/officeDocument/2006/relationships/font" Target="fonts/FigtreeMedium-italic.fntdata"/><Relationship Id="rId79" Type="http://schemas.openxmlformats.org/officeDocument/2006/relationships/font" Target="fonts/FigtreeBlack-boldItalic.fntdata"/><Relationship Id="rId78" Type="http://schemas.openxmlformats.org/officeDocument/2006/relationships/font" Target="fonts/FigtreeBlack-bold.fntdata"/><Relationship Id="rId71" Type="http://schemas.openxmlformats.org/officeDocument/2006/relationships/font" Target="fonts/Figtree-bold.fntdata"/><Relationship Id="rId70" Type="http://schemas.openxmlformats.org/officeDocument/2006/relationships/font" Target="fonts/Figtree-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68ca7ef4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68ca7ef4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Bonjour madame </a:t>
            </a:r>
            <a:endParaRPr/>
          </a:p>
          <a:p>
            <a:pPr indent="0" lvl="0" marL="0" rtl="0" algn="l">
              <a:spcBef>
                <a:spcPts val="0"/>
              </a:spcBef>
              <a:spcAft>
                <a:spcPts val="0"/>
              </a:spcAft>
              <a:buNone/>
            </a:pPr>
            <a:r>
              <a:rPr lang="en"/>
              <a:t>aujourd'hui</a:t>
            </a:r>
            <a:r>
              <a:rPr lang="en"/>
              <a:t> on va présenter notre projet intitulé analyse des données de l’entreprise HumanForYou réalisé par notre équipe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476f7218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1476f7218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 identifier et analyser les facteurs principaux influençant l'attrition des employés au sein de l'entreprise HumanForYou, afin de réduire un taux de départs annuels élevé de 16% ? Quels leviers et actions spécifiques peuvent être mis en place pour améliorer la satisfaction et la rétention des talents, tout en optimisant les ressources humaines et en minimisant le turnover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1476f7218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1476f7218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 cette partie, </a:t>
            </a:r>
            <a:r>
              <a:rPr lang="en">
                <a:solidFill>
                  <a:schemeClr val="dk1"/>
                </a:solidFill>
              </a:rPr>
              <a:t>nous expliquons la méthodologie à aborder dans notre projet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15029aa89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15029aa89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Nous allons aborder la methodologie, </a:t>
            </a:r>
            <a:r>
              <a:rPr b="1" lang="en">
                <a:solidFill>
                  <a:schemeClr val="dk1"/>
                </a:solidFill>
              </a:rPr>
              <a:t>CRISP-DM</a:t>
            </a:r>
            <a:r>
              <a:rPr lang="en">
                <a:solidFill>
                  <a:schemeClr val="dk1"/>
                </a:solidFill>
              </a:rPr>
              <a:t> (Cross-Industry Standard Process for Data Mining) qui est une méthodologie largement reconnue dans le domaine de l'exploration de données et de la data science. Il s'agit d'un processus itératif qui décrit une approche standard pour résoudre les problèmes liés à l'analyse et à l'extraction de connaissances à partir de données.Le CRISP-DM divise le processus d'exploration de données en six phases principales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La Première étape est   </a:t>
            </a:r>
            <a:r>
              <a:rPr lang="en">
                <a:solidFill>
                  <a:schemeClr val="dk1"/>
                </a:solidFill>
              </a:rPr>
              <a:t> compréhension de domaine :Comprendre l'objectif du projet d'un point de vue métier. Cette étape consiste à bien cerner les besoins et les problématiques de l'entreprise (ici, réduire l'attrition de 15%) afin de définir les objectifs de l'analyse de manière précise.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Deuxième étape : la compréhension de données .</a:t>
            </a:r>
            <a:r>
              <a:rPr lang="en">
                <a:solidFill>
                  <a:schemeClr val="dk1"/>
                </a:solidFill>
              </a:rPr>
              <a:t> Explorer et analyser les données disponibles. Cela inclut l’inspection des différentes sources de données, la vérification de leur qualité, et l'identification des caractéristiques clés qui pourraient influencer l’attrition des employés.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Troisième étape : la préparation.</a:t>
            </a:r>
            <a:r>
              <a:rPr lang="en">
                <a:solidFill>
                  <a:schemeClr val="dk1"/>
                </a:solidFill>
              </a:rPr>
              <a:t> Préparer les données pour l’analyse. Cette étape comprend le nettoyage des données (gestion des valeurs manquantes, doublons), l’encodage des variables catégorielles, et la normalisation des valeurs numériques  pour que les données soient prêtes pour la modélisation.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Quatrième étape : la modélisation.</a:t>
            </a:r>
            <a:r>
              <a:rPr lang="en">
                <a:solidFill>
                  <a:schemeClr val="dk1"/>
                </a:solidFill>
              </a:rPr>
              <a:t> Appliquer des modèles d’apprentissage automatique. Dans cette étape, plusieurs modèles peuvent être testés, en choisissant les meilleurs paramètres pour maximiser la performance de prédiction des départs d’employés.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Cinquième étape : l'évaluation.</a:t>
            </a:r>
            <a:r>
              <a:rPr lang="en">
                <a:solidFill>
                  <a:schemeClr val="dk1"/>
                </a:solidFill>
              </a:rPr>
              <a:t> Évaluer les performances des modèles en fonction des objectifs définis. Ici, il s'agit de déterminer si les modèles sont suffisamment précis et utiles pour prédire l'attrition, tout en identifiant les facteurs significatifs.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Sixième étape : le déploiement et les recommandations.</a:t>
            </a:r>
            <a:r>
              <a:rPr lang="en">
                <a:solidFill>
                  <a:schemeClr val="dk1"/>
                </a:solidFill>
              </a:rPr>
              <a:t> Enfin, on utilise notre modèle pour prendre des décisions. C'est le moment de partager nos découvertes et de proposer des actions concrètes.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En résumé,</a:t>
            </a:r>
            <a:r>
              <a:rPr lang="en">
                <a:solidFill>
                  <a:schemeClr val="dk1"/>
                </a:solidFill>
              </a:rPr>
              <a:t> ce processus en six étapes nous permet de transformer des données brutes en informations précieuses qui vont nous aider à atteindre nos objectifs."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1476f7218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1476f7218d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Passant maintenant à la compréhension et la préparation des données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4e103e24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14e103e24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Notre projet contient 5 dataset:</a:t>
            </a:r>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Figtree"/>
                <a:ea typeface="Figtree"/>
                <a:cs typeface="Figtree"/>
                <a:sym typeface="Figtree"/>
              </a:rPr>
              <a:t>general_data : </a:t>
            </a:r>
            <a:r>
              <a:rPr lang="en" sz="1300">
                <a:solidFill>
                  <a:schemeClr val="dk1"/>
                </a:solidFill>
                <a:latin typeface="Figtree SemiBold"/>
                <a:ea typeface="Figtree SemiBold"/>
                <a:cs typeface="Figtree SemiBold"/>
                <a:sym typeface="Figtree SemiBold"/>
              </a:rPr>
              <a:t>Informations générales des employés.</a:t>
            </a:r>
            <a:endParaRPr sz="1300">
              <a:solidFill>
                <a:schemeClr val="dk1"/>
              </a:solidFill>
              <a:latin typeface="Figtree SemiBold"/>
              <a:ea typeface="Figtree SemiBold"/>
              <a:cs typeface="Figtree SemiBold"/>
              <a:sym typeface="Figtree SemiBold"/>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Figtree"/>
                <a:ea typeface="Figtree"/>
                <a:cs typeface="Figtree"/>
                <a:sym typeface="Figtree"/>
              </a:rPr>
              <a:t>manager_survey_data :</a:t>
            </a:r>
            <a:r>
              <a:rPr lang="en" sz="1300">
                <a:solidFill>
                  <a:schemeClr val="dk1"/>
                </a:solidFill>
                <a:latin typeface="Figtree SemiBold"/>
                <a:ea typeface="Figtree SemiBold"/>
                <a:cs typeface="Figtree SemiBold"/>
                <a:sym typeface="Figtree SemiBold"/>
              </a:rPr>
              <a:t> Évaluations des managers.</a:t>
            </a:r>
            <a:endParaRPr sz="1300">
              <a:solidFill>
                <a:schemeClr val="dk1"/>
              </a:solidFill>
              <a:latin typeface="Figtree SemiBold"/>
              <a:ea typeface="Figtree SemiBold"/>
              <a:cs typeface="Figtree SemiBold"/>
              <a:sym typeface="Figtree SemiBold"/>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Figtree"/>
                <a:ea typeface="Figtree"/>
                <a:cs typeface="Figtree"/>
                <a:sym typeface="Figtree"/>
              </a:rPr>
              <a:t>employee_survey_data :</a:t>
            </a:r>
            <a:r>
              <a:rPr lang="en" sz="1300">
                <a:solidFill>
                  <a:schemeClr val="dk1"/>
                </a:solidFill>
                <a:latin typeface="Figtree SemiBold"/>
                <a:ea typeface="Figtree SemiBold"/>
                <a:cs typeface="Figtree SemiBold"/>
                <a:sym typeface="Figtree SemiBold"/>
              </a:rPr>
              <a:t> Résultats des enquêtes sur la qualité de vie au travail.</a:t>
            </a:r>
            <a:endParaRPr sz="1300">
              <a:solidFill>
                <a:schemeClr val="dk1"/>
              </a:solidFill>
              <a:latin typeface="Figtree SemiBold"/>
              <a:ea typeface="Figtree SemiBold"/>
              <a:cs typeface="Figtree SemiBold"/>
              <a:sym typeface="Figtree SemiBold"/>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Figtree"/>
                <a:ea typeface="Figtree"/>
                <a:cs typeface="Figtree"/>
                <a:sym typeface="Figtree"/>
              </a:rPr>
              <a:t>In_time and out_time :</a:t>
            </a:r>
            <a:r>
              <a:rPr lang="en" sz="1300">
                <a:solidFill>
                  <a:schemeClr val="dk1"/>
                </a:solidFill>
                <a:latin typeface="Figtree SemiBold"/>
                <a:ea typeface="Figtree SemiBold"/>
                <a:cs typeface="Figtree SemiBold"/>
                <a:sym typeface="Figtree SemiBold"/>
              </a:rPr>
              <a:t> Horaires de travail des employés.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14e103e2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14e103e2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compréhension des données est une étape cruciale pour un projet d’analyse des données.</a:t>
            </a:r>
            <a:endParaRPr/>
          </a:p>
          <a:p>
            <a:pPr indent="0" lvl="0" marL="0" rtl="0" algn="l">
              <a:spcBef>
                <a:spcPts val="0"/>
              </a:spcBef>
              <a:spcAft>
                <a:spcPts val="0"/>
              </a:spcAft>
              <a:buNone/>
            </a:pPr>
            <a:r>
              <a:rPr lang="en">
                <a:solidFill>
                  <a:schemeClr val="dk1"/>
                </a:solidFill>
              </a:rPr>
              <a:t>Pour commencer notre analyse, nous allons explorer notre dataset en profondeur. En utilisant la méthode </a:t>
            </a:r>
            <a:r>
              <a:rPr lang="en">
                <a:solidFill>
                  <a:srgbClr val="188038"/>
                </a:solidFill>
                <a:latin typeface="Roboto Mono"/>
                <a:ea typeface="Roboto Mono"/>
                <a:cs typeface="Roboto Mono"/>
                <a:sym typeface="Roboto Mono"/>
              </a:rPr>
              <a:t>.head()</a:t>
            </a:r>
            <a:r>
              <a:rPr lang="en">
                <a:solidFill>
                  <a:schemeClr val="dk1"/>
                </a:solidFill>
              </a:rPr>
              <a:t>, nous obtenons un aperçu des premières lignes pour visualiser la structure de nos données. Ensuite, </a:t>
            </a:r>
            <a:r>
              <a:rPr lang="en">
                <a:solidFill>
                  <a:srgbClr val="188038"/>
                </a:solidFill>
                <a:latin typeface="Roboto Mono"/>
                <a:ea typeface="Roboto Mono"/>
                <a:cs typeface="Roboto Mono"/>
                <a:sym typeface="Roboto Mono"/>
              </a:rPr>
              <a:t>.shape</a:t>
            </a:r>
            <a:r>
              <a:rPr lang="en">
                <a:solidFill>
                  <a:schemeClr val="dk1"/>
                </a:solidFill>
              </a:rPr>
              <a:t> nous indique le nombre total d'observations (lignes) et de variables (colonnes). La méthode </a:t>
            </a:r>
            <a:r>
              <a:rPr lang="en">
                <a:solidFill>
                  <a:srgbClr val="188038"/>
                </a:solidFill>
                <a:latin typeface="Roboto Mono"/>
                <a:ea typeface="Roboto Mono"/>
                <a:cs typeface="Roboto Mono"/>
                <a:sym typeface="Roboto Mono"/>
              </a:rPr>
              <a:t>.info()</a:t>
            </a:r>
            <a:r>
              <a:rPr lang="en">
                <a:solidFill>
                  <a:schemeClr val="dk1"/>
                </a:solidFill>
              </a:rPr>
              <a:t> fournit un résumé concis, incluant les types de données de chaque colonne et le nombre de valeurs non nulles. Pour une analyse plus détaillée, nous </a:t>
            </a:r>
            <a:r>
              <a:rPr lang="en">
                <a:solidFill>
                  <a:schemeClr val="dk1"/>
                </a:solidFill>
              </a:rPr>
              <a:t>utilisons</a:t>
            </a:r>
            <a:r>
              <a:rPr lang="en">
                <a:solidFill>
                  <a:schemeClr val="dk1"/>
                </a:solidFill>
              </a:rPr>
              <a:t> </a:t>
            </a:r>
            <a:r>
              <a:rPr lang="en">
                <a:solidFill>
                  <a:srgbClr val="188038"/>
                </a:solidFill>
                <a:latin typeface="Roboto Mono"/>
                <a:ea typeface="Roboto Mono"/>
                <a:cs typeface="Roboto Mono"/>
                <a:sym typeface="Roboto Mono"/>
              </a:rPr>
              <a:t>.describe()</a:t>
            </a:r>
            <a:r>
              <a:rPr lang="en">
                <a:solidFill>
                  <a:schemeClr val="dk1"/>
                </a:solidFill>
              </a:rPr>
              <a:t> pour calculer des statistiques descriptives (moyenne, écart-type, etc.) sur les variables numériques. Afin d'identifier les valeurs manquantes, nous appliquerons la méthode </a:t>
            </a:r>
            <a:r>
              <a:rPr lang="en">
                <a:solidFill>
                  <a:srgbClr val="188038"/>
                </a:solidFill>
                <a:latin typeface="Roboto Mono"/>
                <a:ea typeface="Roboto Mono"/>
                <a:cs typeface="Roboto Mono"/>
                <a:sym typeface="Roboto Mono"/>
              </a:rPr>
              <a:t>.isnull()</a:t>
            </a:r>
            <a:r>
              <a:rPr lang="en">
                <a:solidFill>
                  <a:schemeClr val="dk1"/>
                </a:solidFill>
              </a:rPr>
              <a:t>. Enfin, pour détecter d'éventuelles duplications dans nos données, nous </a:t>
            </a:r>
            <a:r>
              <a:rPr lang="en">
                <a:solidFill>
                  <a:schemeClr val="dk1"/>
                </a:solidFill>
              </a:rPr>
              <a:t>utilisons</a:t>
            </a:r>
            <a:r>
              <a:rPr lang="en">
                <a:solidFill>
                  <a:schemeClr val="dk1"/>
                </a:solidFill>
              </a:rPr>
              <a:t> </a:t>
            </a:r>
            <a:r>
              <a:rPr lang="en">
                <a:solidFill>
                  <a:srgbClr val="188038"/>
                </a:solidFill>
                <a:latin typeface="Roboto Mono"/>
                <a:ea typeface="Roboto Mono"/>
                <a:cs typeface="Roboto Mono"/>
                <a:sym typeface="Roboto Mono"/>
              </a:rPr>
              <a:t>.duplicated()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4e103e24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4e103e24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Dans cette section, nous allons discuter des différentes méthodes pour traiter les valeurs nulles dans notre jeu de données, ainsi que des solutions disponibles pour les imputer.</a:t>
            </a:r>
            <a:endParaRPr/>
          </a:p>
          <a:p>
            <a:pPr indent="0" lvl="0" marL="0" rtl="0" algn="l">
              <a:lnSpc>
                <a:spcPct val="115000"/>
              </a:lnSpc>
              <a:spcBef>
                <a:spcPts val="1200"/>
              </a:spcBef>
              <a:spcAft>
                <a:spcPts val="0"/>
              </a:spcAft>
              <a:buClr>
                <a:schemeClr val="dk1"/>
              </a:buClr>
              <a:buSzPts val="1100"/>
              <a:buFont typeface="Arial"/>
              <a:buNone/>
            </a:pPr>
            <a:r>
              <a:rPr lang="en"/>
              <a:t>Il est essentiel de noter que chaque variable, même si elle contient des valeurs nulles, joue un rôle important dans notre analyse. Par conséquent, nous avons écarté la méthode de suppression des données manquantes. Nous commencerons par la méthode la plus simple : l'imputation basée sur des variables existantes.</a:t>
            </a:r>
            <a:endParaRPr/>
          </a:p>
          <a:p>
            <a:pPr indent="0" lvl="0" marL="0" rtl="0" algn="l">
              <a:lnSpc>
                <a:spcPct val="115000"/>
              </a:lnSpc>
              <a:spcBef>
                <a:spcPts val="1200"/>
              </a:spcBef>
              <a:spcAft>
                <a:spcPts val="0"/>
              </a:spcAft>
              <a:buClr>
                <a:schemeClr val="dk1"/>
              </a:buClr>
              <a:buSzPts val="1100"/>
              <a:buFont typeface="Arial"/>
              <a:buNone/>
            </a:pPr>
            <a:r>
              <a:rPr lang="en"/>
              <a:t>La première étape consistera à créer une matrice de corrélation. Cela nous permettra d'identifier les variables les plus fortement corrélées avec notre variable cible, et ainsi d'établir des liens potentiels entre ces variables et la variable cible.</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Une fois les variables pertinentes identifiées, nous allons calculer des statistiques simples telles que la </a:t>
            </a:r>
            <a:r>
              <a:rPr b="1" lang="en">
                <a:solidFill>
                  <a:schemeClr val="dk1"/>
                </a:solidFill>
              </a:rPr>
              <a:t>moyenne (mean)</a:t>
            </a:r>
            <a:r>
              <a:rPr lang="en">
                <a:solidFill>
                  <a:schemeClr val="dk1"/>
                </a:solidFill>
              </a:rPr>
              <a:t>, la </a:t>
            </a:r>
            <a:r>
              <a:rPr b="1" lang="en">
                <a:solidFill>
                  <a:schemeClr val="dk1"/>
                </a:solidFill>
              </a:rPr>
              <a:t>médiane (median)</a:t>
            </a:r>
            <a:r>
              <a:rPr lang="en">
                <a:solidFill>
                  <a:schemeClr val="dk1"/>
                </a:solidFill>
              </a:rPr>
              <a:t>, et le </a:t>
            </a:r>
            <a:r>
              <a:rPr b="1" lang="en">
                <a:solidFill>
                  <a:schemeClr val="dk1"/>
                </a:solidFill>
              </a:rPr>
              <a:t>mode</a:t>
            </a:r>
            <a:r>
              <a:rPr lang="en">
                <a:solidFill>
                  <a:schemeClr val="dk1"/>
                </a:solidFill>
              </a:rPr>
              <a:t> pour évaluer la distribution des valeurs et déterminer une méthode d'imputation appropriée.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Cependant, pour garantir une imputation plus précise et robuste, nous allons également explorer des modèles d'imputation, tels que les régressions ou les modèles basés sur les voisins. Ces modèles peuvent offrir des imputations plus pertinentes, en tenant compte des relations complexes entre les différentes variables.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14e103e248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14e103e248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RMSE (Root Mean Square Error)</a:t>
            </a:r>
            <a:r>
              <a:rPr lang="en">
                <a:solidFill>
                  <a:schemeClr val="dk1"/>
                </a:solidFill>
              </a:rPr>
              <a:t> et </a:t>
            </a:r>
            <a:r>
              <a:rPr b="1" lang="en">
                <a:solidFill>
                  <a:schemeClr val="dk1"/>
                </a:solidFill>
              </a:rPr>
              <a:t>MAE (Mean Absolute Error)</a:t>
            </a:r>
            <a:r>
              <a:rPr lang="en">
                <a:solidFill>
                  <a:schemeClr val="dk1"/>
                </a:solidFill>
              </a:rPr>
              <a:t> sont deux métriques couramment utilisées pour évaluer les modèles de régression. Elles mesurent la différence entre les valeurs prédites par le modèle et les valeurs réelles.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MAE calcule la moyenne des erreurs absolues entre les valeurs réelles et les prédictions et  RMSE prend la racine carrée de la moyenne des carrés des erreurs.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Pour les deux métriques , plus la valeur est basse , meilleure est la performance du modèle.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4e103e248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14e103e248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Dans notre dataset fusionné, certaines colonnes, telles que </a:t>
            </a:r>
            <a:r>
              <a:rPr b="1" lang="en">
                <a:solidFill>
                  <a:schemeClr val="dk1"/>
                </a:solidFill>
              </a:rPr>
              <a:t>EnvironmentSatisfaction</a:t>
            </a:r>
            <a:r>
              <a:rPr lang="en">
                <a:solidFill>
                  <a:schemeClr val="dk1"/>
                </a:solidFill>
              </a:rPr>
              <a:t>, </a:t>
            </a:r>
            <a:r>
              <a:rPr b="1" lang="en">
                <a:solidFill>
                  <a:schemeClr val="dk1"/>
                </a:solidFill>
              </a:rPr>
              <a:t>JobSatisfaction</a:t>
            </a:r>
            <a:r>
              <a:rPr lang="en">
                <a:solidFill>
                  <a:schemeClr val="dk1"/>
                </a:solidFill>
              </a:rPr>
              <a:t>, </a:t>
            </a:r>
            <a:r>
              <a:rPr b="1" lang="en">
                <a:solidFill>
                  <a:schemeClr val="dk1"/>
                </a:solidFill>
              </a:rPr>
              <a:t>WorkLifeBalance</a:t>
            </a:r>
            <a:r>
              <a:rPr lang="en">
                <a:solidFill>
                  <a:schemeClr val="dk1"/>
                </a:solidFill>
              </a:rPr>
              <a:t>, </a:t>
            </a:r>
            <a:r>
              <a:rPr b="1" lang="en">
                <a:solidFill>
                  <a:schemeClr val="dk1"/>
                </a:solidFill>
              </a:rPr>
              <a:t>NumCompaniesWorked</a:t>
            </a:r>
            <a:r>
              <a:rPr lang="en">
                <a:solidFill>
                  <a:schemeClr val="dk1"/>
                </a:solidFill>
              </a:rPr>
              <a:t> et </a:t>
            </a:r>
            <a:r>
              <a:rPr b="1" lang="en">
                <a:solidFill>
                  <a:schemeClr val="dk1"/>
                </a:solidFill>
              </a:rPr>
              <a:t>TotalWorkingYears</a:t>
            </a:r>
            <a:r>
              <a:rPr lang="en">
                <a:solidFill>
                  <a:schemeClr val="dk1"/>
                </a:solidFill>
              </a:rPr>
              <a:t>, contiennent des valeurs manquantes. Pour garantir la qualité de nos analyses et modélisations, nous devons imputer ces valeurs de manière appropriée.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Pour illustrer notre démarche, nous avons pris en exemple la colonne </a:t>
            </a:r>
            <a:r>
              <a:rPr b="1" lang="en">
                <a:solidFill>
                  <a:schemeClr val="dk1"/>
                </a:solidFill>
              </a:rPr>
              <a:t>NumCompaniesWorked</a:t>
            </a:r>
            <a:r>
              <a:rPr lang="en">
                <a:solidFill>
                  <a:schemeClr val="dk1"/>
                </a:solidFill>
              </a:rPr>
              <a:t> et appliqué différentes méthodes d’imputation : </a:t>
            </a:r>
            <a:r>
              <a:rPr b="1" lang="en">
                <a:solidFill>
                  <a:schemeClr val="dk1"/>
                </a:solidFill>
              </a:rPr>
              <a:t>moyenne (mean)</a:t>
            </a:r>
            <a:r>
              <a:rPr lang="en">
                <a:solidFill>
                  <a:schemeClr val="dk1"/>
                </a:solidFill>
              </a:rPr>
              <a:t>, </a:t>
            </a:r>
            <a:r>
              <a:rPr b="1" lang="en">
                <a:solidFill>
                  <a:schemeClr val="dk1"/>
                </a:solidFill>
              </a:rPr>
              <a:t>médiane (median)</a:t>
            </a:r>
            <a:r>
              <a:rPr lang="en">
                <a:solidFill>
                  <a:schemeClr val="dk1"/>
                </a:solidFill>
              </a:rPr>
              <a:t>, et </a:t>
            </a:r>
            <a:r>
              <a:rPr b="1" lang="en">
                <a:solidFill>
                  <a:schemeClr val="dk1"/>
                </a:solidFill>
              </a:rPr>
              <a:t> (KNN)</a:t>
            </a:r>
            <a:r>
              <a:rPr lang="en">
                <a:solidFill>
                  <a:schemeClr val="dk1"/>
                </a:solidFill>
              </a:rPr>
              <a:t>.</a:t>
            </a:r>
            <a:endParaRPr>
              <a:solidFill>
                <a:schemeClr val="dk1"/>
              </a:solidFill>
            </a:endParaRPr>
          </a:p>
          <a:p>
            <a:pPr indent="0" lvl="0" marL="0" rtl="0" algn="l">
              <a:spcBef>
                <a:spcPts val="1200"/>
              </a:spcBef>
              <a:spcAft>
                <a:spcPts val="0"/>
              </a:spcAft>
              <a:buClr>
                <a:schemeClr val="dk1"/>
              </a:buClr>
              <a:buSzPts val="1100"/>
              <a:buFont typeface="Arial"/>
              <a:buNone/>
            </a:pPr>
            <a:r>
              <a:rPr lang="en" sz="1200">
                <a:solidFill>
                  <a:srgbClr val="1F1F1F"/>
                </a:solidFill>
                <a:highlight>
                  <a:srgbClr val="FFFFFF"/>
                </a:highlight>
                <a:latin typeface="Roboto"/>
                <a:ea typeface="Roboto"/>
                <a:cs typeface="Roboto"/>
                <a:sym typeface="Roboto"/>
              </a:rPr>
              <a:t>Sur la base des résultats, </a:t>
            </a:r>
            <a:r>
              <a:rPr b="1" lang="en" sz="1200">
                <a:solidFill>
                  <a:srgbClr val="1F1F1F"/>
                </a:solidFill>
                <a:highlight>
                  <a:srgbClr val="FFFFFF"/>
                </a:highlight>
                <a:latin typeface="Roboto"/>
                <a:ea typeface="Roboto"/>
                <a:cs typeface="Roboto"/>
                <a:sym typeface="Roboto"/>
              </a:rPr>
              <a:t>l’imputation par KNN</a:t>
            </a:r>
            <a:r>
              <a:rPr lang="en" sz="1200">
                <a:solidFill>
                  <a:srgbClr val="1F1F1F"/>
                </a:solidFill>
                <a:highlight>
                  <a:srgbClr val="FFFFFF"/>
                </a:highlight>
                <a:latin typeface="Roboto"/>
                <a:ea typeface="Roboto"/>
                <a:cs typeface="Roboto"/>
                <a:sym typeface="Roboto"/>
              </a:rPr>
              <a:t> est la méthode la plus appropriée pour notre dataset. Elle présente les erreurs MAE et RMSE les plus faibles, indiquant une meilleure précision et une réduction des écarts pour les valeurs imputées.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7F7F7"/>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5029aa8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15029aa8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Pour les datasets </a:t>
            </a:r>
            <a:r>
              <a:rPr b="1" lang="en">
                <a:solidFill>
                  <a:schemeClr val="dk1"/>
                </a:solidFill>
              </a:rPr>
              <a:t>in_time</a:t>
            </a:r>
            <a:r>
              <a:rPr lang="en">
                <a:solidFill>
                  <a:schemeClr val="dk1"/>
                </a:solidFill>
              </a:rPr>
              <a:t> et </a:t>
            </a:r>
            <a:r>
              <a:rPr b="1" lang="en">
                <a:solidFill>
                  <a:schemeClr val="dk1"/>
                </a:solidFill>
              </a:rPr>
              <a:t>out_time</a:t>
            </a:r>
            <a:r>
              <a:rPr lang="en">
                <a:solidFill>
                  <a:schemeClr val="dk1"/>
                </a:solidFill>
              </a:rPr>
              <a:t>, qui contiennent les horaires d'entrée et de sortie pour chaque employé, nous avons choisi de les exploiter pour extraire des informations plus significatives. Plutôt que de les considérer simplement comme des données de pointage, nous avons décidé de créer une nouvelle dataframe qui regroupe des indicateurs clés liés aux heures de travail de chaque employé.</a:t>
            </a:r>
            <a:endParaRPr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7F7F7"/>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5029aa89c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5029aa89c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Kadha kadha kadha kadha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5029aa89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15029aa89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L'objectif de transformer les datasets </a:t>
            </a:r>
            <a:r>
              <a:rPr b="1" lang="en">
                <a:solidFill>
                  <a:schemeClr val="dk1"/>
                </a:solidFill>
              </a:rPr>
              <a:t>in_time</a:t>
            </a:r>
            <a:r>
              <a:rPr lang="en">
                <a:solidFill>
                  <a:schemeClr val="dk1"/>
                </a:solidFill>
              </a:rPr>
              <a:t> et </a:t>
            </a:r>
            <a:r>
              <a:rPr b="1" lang="en">
                <a:solidFill>
                  <a:schemeClr val="dk1"/>
                </a:solidFill>
              </a:rPr>
              <a:t>out_time</a:t>
            </a:r>
            <a:r>
              <a:rPr lang="en">
                <a:solidFill>
                  <a:schemeClr val="dk1"/>
                </a:solidFill>
              </a:rPr>
              <a:t> en une nouvelle dataframe avec des indicateurs consolidés est de faciliter l'analyse des habitudes de travail des employés. En créant des métriques comme </a:t>
            </a:r>
            <a:r>
              <a:rPr b="1" lang="en">
                <a:solidFill>
                  <a:schemeClr val="dk1"/>
                </a:solidFill>
              </a:rPr>
              <a:t>Average_Daily_Work_Hours</a:t>
            </a:r>
            <a:r>
              <a:rPr lang="en">
                <a:solidFill>
                  <a:schemeClr val="dk1"/>
                </a:solidFill>
              </a:rPr>
              <a:t>, </a:t>
            </a:r>
            <a:r>
              <a:rPr b="1" lang="en">
                <a:solidFill>
                  <a:schemeClr val="dk1"/>
                </a:solidFill>
              </a:rPr>
              <a:t>Annual_Total_Work_Hours</a:t>
            </a:r>
            <a:r>
              <a:rPr lang="en">
                <a:solidFill>
                  <a:schemeClr val="dk1"/>
                </a:solidFill>
              </a:rPr>
              <a:t>, et </a:t>
            </a:r>
            <a:r>
              <a:rPr b="1" lang="en">
                <a:solidFill>
                  <a:schemeClr val="dk1"/>
                </a:solidFill>
              </a:rPr>
              <a:t>free_days</a:t>
            </a:r>
            <a:r>
              <a:rPr lang="en">
                <a:solidFill>
                  <a:schemeClr val="dk1"/>
                </a:solidFill>
              </a:rPr>
              <a:t>, nous obtenons une vue d'ensemble simplifiée et interprétable du temps de travail, des absences et des variations d'horaire. Ces indicateurs permettent non seulement d'identifier des tendances de présence et d'absence, mais aussi d'explorer des corrélations entre les heures de travail et d'autres variables, telles que la satisfaction ou le taux d'attrition.</a:t>
            </a:r>
            <a:endParaRPr sz="1050">
              <a:solidFill>
                <a:schemeClr val="dk1"/>
              </a:solidFill>
              <a:highlight>
                <a:srgbClr val="F7F7F7"/>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1476f7218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1476f7218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Nous entamons maintenant l'étape d'exploration des données, qui se divise en trois volets : l’analyse univariée, l’analyse bivariée et l’analyse multivariée. Chaque volet apporte un éclairage spécifique sur les caractéristiques de nos données ainsi que sur les relations potentielles entre les différentes variables.</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15029aa89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15029aa89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Nous entamons maintenant l'étape d'exploration des données, qui se divise en trois volets : l’analyse univariée, l’analyse bivariée et l’analyse multivariée. Chaque volet apporte un éclairage spécifique sur les caractéristiques de nos données ainsi que sur les relations potentielles entre les différentes variables.</a:t>
            </a:r>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4e103e24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4e103e24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Pour débuter l'analyse exploratoire des données, nous avons réalisé une analyse univariée. Cette étape est cruciale car elle permet d'examiner chaque variable individuellement afin de comprendre sa distribution, sa variabilité, ainsi que ses principales caractéristiques, telles que la moyenne, l'écart-type et la présence de valeurs extrêmes. Voici les résultats de cette analyse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14e103e24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14e103e24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Pour débuter l'analyse exploratoire des données, nous avons réalisé une analyse univariée. Cette étape est cruciale car elle permet d'examiner chaque variable individuellement afin de comprendre sa distribution, sa variabilité, ainsi que ses principales caractéristiques, telles que la moyenne, l'écart-type et la présence de valeurs extrêmes. Voici les résultats de cette analyse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Répartition générale</a:t>
            </a:r>
            <a:r>
              <a:rPr lang="en">
                <a:solidFill>
                  <a:schemeClr val="dk1"/>
                </a:solidFill>
              </a:rPr>
              <a:t> : Le revenu mensuel moyen est de 65 029, tandis que la médiane est de 49 190. Cela suggère une distribution légèrement asymétrique, où les valeurs élevées ont tendance à tirer la moyenne vers le haut.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Dispersion des données</a:t>
            </a:r>
            <a:r>
              <a:rPr lang="en">
                <a:solidFill>
                  <a:schemeClr val="dk1"/>
                </a:solidFill>
              </a:rPr>
              <a:t> : L'écart-type est de 47 068, indiquant une forte variabilité des revenus. Le coefficient de variation de 72,38 % renforce cette observation, suggérant une grande diversité des revenus parmi les individus.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Asymétrie et Kurtosis</a:t>
            </a:r>
            <a:r>
              <a:rPr lang="en">
                <a:solidFill>
                  <a:schemeClr val="dk1"/>
                </a:solidFill>
              </a:rPr>
              <a:t> : L'asymétrie positive de 1,37 indique que la majorité des revenus se concentrent sous la moyenne, avec quelques valeurs extrêmes plus élevées. Une kurtosis de 1,00 montre que la distribution est relativement plate, ce qui signifie que les valeurs extrêmes sont moins fréquentes qu'une distribution normale.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Valeurs caractéristiques</a:t>
            </a:r>
            <a:r>
              <a:rPr lang="en">
                <a:solidFill>
                  <a:schemeClr val="dk1"/>
                </a:solidFill>
              </a:rPr>
              <a:t> : Le revenu le plus bas est de 10 090, tandis que le revenu le plus élevé est de 199 990, soulignant ainsi une grande diversité économique dans notre échantillon.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Indice de Gini</a:t>
            </a:r>
            <a:r>
              <a:rPr lang="en">
                <a:solidFill>
                  <a:schemeClr val="dk1"/>
                </a:solidFill>
              </a:rPr>
              <a:t> : L'indice de Gini pour le revenu mensuel est de </a:t>
            </a:r>
            <a:r>
              <a:rPr b="1" lang="en">
                <a:solidFill>
                  <a:schemeClr val="dk1"/>
                </a:solidFill>
              </a:rPr>
              <a:t>0,3739</a:t>
            </a:r>
            <a:r>
              <a:rPr lang="en">
                <a:solidFill>
                  <a:schemeClr val="dk1"/>
                </a:solidFill>
              </a:rPr>
              <a:t>, ce qui montre une inégalité modérée dans la distribution des revenus. Un indice de Gini plus élevé indiquerait une plus grande inégalité.</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Boxplot</a:t>
            </a:r>
            <a:r>
              <a:rPr lang="en">
                <a:solidFill>
                  <a:schemeClr val="dk1"/>
                </a:solidFill>
              </a:rPr>
              <a:t> : Le boxplot montre une forte concentration des revenus mensuels entre 25 000 et 75 000, avec des points isolés à droite indiquant des revenus très élevés. Cela crée une distribution asymétrique positive.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Courbe de Lorenz</a:t>
            </a:r>
            <a:r>
              <a:rPr lang="en">
                <a:solidFill>
                  <a:schemeClr val="dk1"/>
                </a:solidFill>
              </a:rPr>
              <a:t> : La courbe de Lorenz illustre la distribution des revenus mensuels, mettant en évidence les écarts entre les différentes tranches de revenus.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Violin plot</a:t>
            </a:r>
            <a:r>
              <a:rPr lang="en">
                <a:solidFill>
                  <a:schemeClr val="dk1"/>
                </a:solidFill>
              </a:rPr>
              <a:t> : Le violin plot montre la variabilité des horaires de travail, avec une majorité des individus travaillant entre 6 et 8 heures par jour. Cependant, une minorité significative travaille plus longtemps, créant ainsi une légère asymétrie positive dans la distribution.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Histogramme</a:t>
            </a:r>
            <a:r>
              <a:rPr lang="en">
                <a:solidFill>
                  <a:schemeClr val="dk1"/>
                </a:solidFill>
              </a:rPr>
              <a:t> : Cet histogramme montre une concentration des âges autour de la trentaine et une légère asymétrie positive, ce qui suggère que la majorité des individus se situent entre 30 et 40 ans, bien qu'il existe aussi une proportion notable de personnes plus jeunes et quelques individus plus âgés."</a:t>
            </a:r>
            <a:endParaRPr>
              <a:solidFill>
                <a:schemeClr val="dk1"/>
              </a:solidFill>
            </a:endParaRPr>
          </a:p>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14e103e24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14e103e24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Pour débuter l'analyse exploratoire des données, nous avons réalisé une analyse univariée. Cette étape est cruciale car elle permet d'examiner chaque variable individuellement afin de comprendre sa distribution, sa variabilité, ainsi que ses principales caractéristiques, telles que la moyenne, l'écart-type et la présence de valeurs extrêmes. Voici les résultats de cette analyse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Répartition générale</a:t>
            </a:r>
            <a:r>
              <a:rPr lang="en">
                <a:solidFill>
                  <a:schemeClr val="dk1"/>
                </a:solidFill>
              </a:rPr>
              <a:t> : Le revenu mensuel moyen est de 65 029, tandis que la médiane est de 49 190. Cela suggère une distribution légèrement asymétrique, où les valeurs élevées ont tendance à tirer la moyenne vers le haut.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Dispersion des données</a:t>
            </a:r>
            <a:r>
              <a:rPr lang="en">
                <a:solidFill>
                  <a:schemeClr val="dk1"/>
                </a:solidFill>
              </a:rPr>
              <a:t> : L'écart-type est de 47 068, indiquant une forte variabilité des revenus. Le coefficient de variation de 72,38 % renforce cette observation, suggérant une grande diversité des revenus parmi les individus.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Asymétrie et Kurtosis</a:t>
            </a:r>
            <a:r>
              <a:rPr lang="en">
                <a:solidFill>
                  <a:schemeClr val="dk1"/>
                </a:solidFill>
              </a:rPr>
              <a:t> : L'asymétrie positive de 1,37 indique que la majorité des revenus se concentrent sous la moyenne, avec quelques valeurs extrêmes plus élevées. Une kurtosis de 1,00 montre que la distribution est relativement plate, ce qui signifie que les valeurs extrêmes sont moins fréquentes qu'une distribution normale.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Valeurs caractéristiques</a:t>
            </a:r>
            <a:r>
              <a:rPr lang="en">
                <a:solidFill>
                  <a:schemeClr val="dk1"/>
                </a:solidFill>
              </a:rPr>
              <a:t> : Le revenu le plus bas est de 10 090, tandis que le revenu le plus élevé est de 199 990, soulignant ainsi une grande diversité économique dans notre échantillon.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Indice de Gini</a:t>
            </a:r>
            <a:r>
              <a:rPr lang="en">
                <a:solidFill>
                  <a:schemeClr val="dk1"/>
                </a:solidFill>
              </a:rPr>
              <a:t> : L'indice de Gini pour le revenu mensuel est de </a:t>
            </a:r>
            <a:r>
              <a:rPr b="1" lang="en">
                <a:solidFill>
                  <a:schemeClr val="dk1"/>
                </a:solidFill>
              </a:rPr>
              <a:t>0,3739</a:t>
            </a:r>
            <a:r>
              <a:rPr lang="en">
                <a:solidFill>
                  <a:schemeClr val="dk1"/>
                </a:solidFill>
              </a:rPr>
              <a:t>, ce qui montre une inégalité modérée dans la distribution des revenus. Un indice de Gini plus élevé indiquerait une plus grande inégalité.</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Boxplot</a:t>
            </a:r>
            <a:r>
              <a:rPr lang="en">
                <a:solidFill>
                  <a:schemeClr val="dk1"/>
                </a:solidFill>
              </a:rPr>
              <a:t> : Le boxplot montre une forte concentration des revenus mensuels entre 25 000 et 75 000, avec des points isolés à droite indiquant des revenus très élevés. Cela crée une distribution asymétrique positive.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Courbe de Lorenz</a:t>
            </a:r>
            <a:r>
              <a:rPr lang="en">
                <a:solidFill>
                  <a:schemeClr val="dk1"/>
                </a:solidFill>
              </a:rPr>
              <a:t> : La courbe de Lorenz illustre la distribution des revenus mensuels, mettant en évidence les écarts entre les différentes tranches de revenus.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Violin plot</a:t>
            </a:r>
            <a:r>
              <a:rPr lang="en">
                <a:solidFill>
                  <a:schemeClr val="dk1"/>
                </a:solidFill>
              </a:rPr>
              <a:t> : Le violin plot montre la variabilité des horaires de travail, avec une majorité des individus travaillant entre 6 et 8 heures par jour. Cependant, une minorité significative travaille plus longtemps, créant ainsi une légère asymétrie positive dans la distribution.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Histogramme</a:t>
            </a:r>
            <a:r>
              <a:rPr lang="en">
                <a:solidFill>
                  <a:schemeClr val="dk1"/>
                </a:solidFill>
              </a:rPr>
              <a:t> : Cet histogramme montre une concentration des âges autour de la trentaine et une légère asymétrie positive, ce qui suggère que la majorité des individus se situent entre 30 et 40 ans, bien qu'il existe aussi une proportion notable de personnes plus jeunes et quelques individus plus âgés."</a:t>
            </a:r>
            <a:endParaRPr>
              <a:solidFill>
                <a:schemeClr val="dk1"/>
              </a:solidFill>
            </a:endParaRPr>
          </a:p>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4e103e248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4e103e248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Nous passons maintenant à l'analyse des variables qualitatives. </a:t>
            </a:r>
            <a:endParaRPr>
              <a:solidFill>
                <a:schemeClr val="dk1"/>
              </a:solidFill>
            </a:endParaRPr>
          </a:p>
          <a:p>
            <a:pPr indent="0" lvl="0" marL="457200" rtl="0" algn="l">
              <a:lnSpc>
                <a:spcPct val="115000"/>
              </a:lnSpc>
              <a:spcBef>
                <a:spcPts val="1200"/>
              </a:spcBef>
              <a:spcAft>
                <a:spcPts val="1200"/>
              </a:spcAft>
              <a:buNone/>
            </a:pPr>
            <a:r>
              <a:rPr lang="en">
                <a:solidFill>
                  <a:schemeClr val="dk1"/>
                </a:solidFill>
              </a:rPr>
              <a:t>nous allons utiliser plusieurs techniques de visualisation, telles que les diagrammes en secteurs (pie charts), les barres (barplots), et les nuages de mots (word clouds). Ces outils nous permettront de mieux visualiser la répartition des différentes catégories et d’identifier les tendances dominantes dans nos données.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14e103e248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14e103e248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Nous passons maintenant à l'analyse des variables qualitatives. </a:t>
            </a:r>
            <a:endParaRPr>
              <a:solidFill>
                <a:schemeClr val="dk1"/>
              </a:solidFill>
            </a:endParaRPr>
          </a:p>
          <a:p>
            <a:pPr indent="0" lvl="0" marL="457200" rtl="0" algn="l">
              <a:lnSpc>
                <a:spcPct val="115000"/>
              </a:lnSpc>
              <a:spcBef>
                <a:spcPts val="1200"/>
              </a:spcBef>
              <a:spcAft>
                <a:spcPts val="0"/>
              </a:spcAft>
              <a:buNone/>
            </a:pPr>
            <a:r>
              <a:rPr lang="en">
                <a:solidFill>
                  <a:schemeClr val="dk1"/>
                </a:solidFill>
              </a:rPr>
              <a:t>nous allons utiliser plusieurs techniques de visualisation, telles que les diagrammes en secteurs (pie charts), les barres (barplots), et les nuages de mots (word clouds). Ces outils nous permettront de mieux visualiser la répartition des différentes catégories et d’identifier les tendances dominantes dans nos données.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4e103e248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14e103e24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Notre analyse bivariée, qui couvre les types d’analyses bivariées (Quantitative-Quantitative, Qualitative-Qualitative, et Quantitative-Qualitative), suivra une démarche structurée en deux étapes :</a:t>
            </a:r>
            <a:endParaRPr/>
          </a:p>
          <a:p>
            <a:pPr indent="-298450" lvl="0" marL="457200" rtl="0" algn="l">
              <a:lnSpc>
                <a:spcPct val="115000"/>
              </a:lnSpc>
              <a:spcBef>
                <a:spcPts val="1200"/>
              </a:spcBef>
              <a:spcAft>
                <a:spcPts val="0"/>
              </a:spcAft>
              <a:buClr>
                <a:schemeClr val="dk1"/>
              </a:buClr>
              <a:buSzPts val="1100"/>
              <a:buAutoNum type="arabicPeriod"/>
            </a:pPr>
            <a:r>
              <a:rPr lang="en"/>
              <a:t>Un filtrage initial des variables pour réduire le bruit et garantir que l’analyse se concentre sur les variables les plus pertinentes.</a:t>
            </a:r>
            <a:endParaRPr/>
          </a:p>
          <a:p>
            <a:pPr indent="-298450" lvl="0" marL="457200" rtl="0" algn="l">
              <a:lnSpc>
                <a:spcPct val="115000"/>
              </a:lnSpc>
              <a:spcBef>
                <a:spcPts val="0"/>
              </a:spcBef>
              <a:spcAft>
                <a:spcPts val="0"/>
              </a:spcAft>
              <a:buClr>
                <a:schemeClr val="dk1"/>
              </a:buClr>
              <a:buSzPts val="1100"/>
              <a:buAutoNum type="arabicPeriod"/>
            </a:pPr>
            <a:r>
              <a:rPr lang="en"/>
              <a:t>Une analyse descriptive des variables sélectionnées, afin de mieux comprendre leurs distributions et associations éventuelles."</a:t>
            </a:r>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15029aa89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15029aa89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Pour notre analyse bivariée quantitative-quantitative, nous avons appliqué plusieurs tests et visualisations pour explorer les relations entre variables numériques.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La covariance</a:t>
            </a:r>
            <a:r>
              <a:rPr lang="en">
                <a:solidFill>
                  <a:schemeClr val="dk1"/>
                </a:solidFill>
              </a:rPr>
              <a:t> nous informe sur la tendance conjointe des variables, indiquant si elles évoluent dans le même sens.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 test de corrélation de Pearson</a:t>
            </a:r>
            <a:r>
              <a:rPr lang="en">
                <a:solidFill>
                  <a:schemeClr val="dk1"/>
                </a:solidFill>
              </a:rPr>
              <a:t> mesure l'association linéaire entre deux variables, avec des valeurs de coefficient proches de +1 ou -1 indiquant une forte corrélation positive ou négative.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 test de corrélation de Spearman</a:t>
            </a:r>
            <a:r>
              <a:rPr lang="en">
                <a:solidFill>
                  <a:schemeClr val="dk1"/>
                </a:solidFill>
              </a:rPr>
              <a:t> est une alternative qui évalue la relation monotone entre les variables, résistant mieux aux valeurs extrêmes.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La régression linéaire</a:t>
            </a:r>
            <a:r>
              <a:rPr lang="en">
                <a:solidFill>
                  <a:schemeClr val="dk1"/>
                </a:solidFill>
              </a:rPr>
              <a:t> modélise l’effet de l’une des variables sur l’autre et indique la proportion de variance expliquée par la variable indépendante via le coefficient R².</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Nous avons également utilisé des visualisations complémentaires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La matrice de corrélation</a:t>
            </a:r>
            <a:r>
              <a:rPr lang="en">
                <a:solidFill>
                  <a:schemeClr val="dk1"/>
                </a:solidFill>
              </a:rPr>
              <a:t> permet de visualiser rapidement les relations entre toutes les variables quantitatives.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Les diagrammes de dispersion</a:t>
            </a:r>
            <a:r>
              <a:rPr lang="en">
                <a:solidFill>
                  <a:schemeClr val="dk1"/>
                </a:solidFill>
              </a:rPr>
              <a:t>, agrémentés de </a:t>
            </a:r>
            <a:r>
              <a:rPr b="1" lang="en">
                <a:solidFill>
                  <a:schemeClr val="dk1"/>
                </a:solidFill>
              </a:rPr>
              <a:t>contours de densité</a:t>
            </a:r>
            <a:r>
              <a:rPr lang="en">
                <a:solidFill>
                  <a:schemeClr val="dk1"/>
                </a:solidFill>
              </a:rPr>
              <a:t> et de </a:t>
            </a:r>
            <a:r>
              <a:rPr b="1" lang="en">
                <a:solidFill>
                  <a:schemeClr val="dk1"/>
                </a:solidFill>
              </a:rPr>
              <a:t>cartes de densité bivariée</a:t>
            </a:r>
            <a:r>
              <a:rPr lang="en">
                <a:solidFill>
                  <a:schemeClr val="dk1"/>
                </a:solidFill>
              </a:rPr>
              <a:t>, montrent la distribution et la concentration des points de données.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 diagramme pour la régression linéaire</a:t>
            </a:r>
            <a:r>
              <a:rPr lang="en">
                <a:solidFill>
                  <a:schemeClr val="dk1"/>
                </a:solidFill>
              </a:rPr>
              <a:t> aide à visualiser la tendance de la relation entre deux variables spécifiques, tandis que </a:t>
            </a:r>
            <a:r>
              <a:rPr b="1" lang="en">
                <a:solidFill>
                  <a:schemeClr val="dk1"/>
                </a:solidFill>
              </a:rPr>
              <a:t>le diagramme de dispersion conjoint</a:t>
            </a:r>
            <a:r>
              <a:rPr lang="en">
                <a:solidFill>
                  <a:schemeClr val="dk1"/>
                </a:solidFill>
              </a:rPr>
              <a:t> combine un nuage de points avec les distributions univariées.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Enfin, </a:t>
            </a:r>
            <a:r>
              <a:rPr b="1" lang="en">
                <a:solidFill>
                  <a:schemeClr val="dk1"/>
                </a:solidFill>
              </a:rPr>
              <a:t>la matrice de dispersion</a:t>
            </a:r>
            <a:r>
              <a:rPr lang="en">
                <a:solidFill>
                  <a:schemeClr val="dk1"/>
                </a:solidFill>
              </a:rPr>
              <a:t> nous offre une vue d’ensemble des relations entre toutes les variables quantitatives, permettant de déceler les tendances et interactions potentielles dans notre jeu de données. Cette combinaison de tests et de visualisations nous permet de comprendre en profondeur les liens et dynamiques entre les variables quantitatives retenues dans le contexte de notre analyse du turnover</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68bdccc6f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768bdccc6f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Pour ce faire on va suivre l’acheminement suivant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14e103e24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14e103e24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Pour analyser efficacement les relations entre les variables dans notre jeu de données, nous avons commencé par identifier les variables pertinentes en calculant la matrice de corrélation. Cette étape nous permet de repérer les paires de variables avec des corrélations élevées (positives ou négatives), car elles sont souvent les plus informatives pour révéler des tendances et des dépendances.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nous avons éliminé les variables redondantes en nous basant sur un seuil de corrélation de 0,3, en conservant seulement les plus informatives.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D’où </a:t>
            </a:r>
            <a:r>
              <a:rPr b="1" lang="en">
                <a:solidFill>
                  <a:schemeClr val="dk1"/>
                </a:solidFill>
              </a:rPr>
              <a:t>, </a:t>
            </a:r>
            <a:r>
              <a:rPr lang="en">
                <a:solidFill>
                  <a:schemeClr val="dk1"/>
                </a:solidFill>
              </a:rPr>
              <a:t>Certaines variables présentant une corrélation parfaite ou très élevée ont été jugées redondantes. Nous avons conservé une seule variable parmi celles fortement corrélées pour simplifier l’analyse.</a:t>
            </a:r>
            <a:endParaRPr>
              <a:solidFill>
                <a:schemeClr val="dk1"/>
              </a:solidFill>
            </a:endParaRPr>
          </a:p>
          <a:p>
            <a:pPr indent="0" lvl="0" marL="0" rtl="0" algn="l">
              <a:spcBef>
                <a:spcPts val="0"/>
              </a:spcBef>
              <a:spcAft>
                <a:spcPts val="0"/>
              </a:spcAft>
              <a:buNone/>
            </a:pPr>
            <a:r>
              <a:rPr lang="en">
                <a:solidFill>
                  <a:schemeClr val="dk1"/>
                </a:solidFill>
              </a:rPr>
              <a:t>Citons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Annual_Total_Work_Hours</a:t>
            </a:r>
            <a:r>
              <a:rPr lang="en">
                <a:solidFill>
                  <a:schemeClr val="dk1"/>
                </a:solidFill>
              </a:rPr>
              <a:t>, </a:t>
            </a:r>
            <a:r>
              <a:rPr b="1" lang="en">
                <a:solidFill>
                  <a:schemeClr val="dk1"/>
                </a:solidFill>
              </a:rPr>
              <a:t>Average_Monthly_Hours</a:t>
            </a:r>
            <a:r>
              <a:rPr lang="en">
                <a:solidFill>
                  <a:schemeClr val="dk1"/>
                </a:solidFill>
              </a:rPr>
              <a:t>, </a:t>
            </a:r>
            <a:r>
              <a:rPr b="1" lang="en">
                <a:solidFill>
                  <a:schemeClr val="dk1"/>
                </a:solidFill>
              </a:rPr>
              <a:t>Average_Daily_Work_Hours</a:t>
            </a:r>
            <a:r>
              <a:rPr lang="en">
                <a:solidFill>
                  <a:schemeClr val="dk1"/>
                </a:solidFill>
              </a:rPr>
              <a:t> : Ces trois variables montrent une corrélation parfaite (1.0). Une seule variable parmi elles est suffisante pour représenter la charge de travail de l’employé. </a:t>
            </a:r>
            <a:r>
              <a:rPr b="1" lang="en">
                <a:solidFill>
                  <a:schemeClr val="dk1"/>
                </a:solidFill>
              </a:rPr>
              <a:t>Average_Monthly_Hours</a:t>
            </a:r>
            <a:r>
              <a:rPr lang="en">
                <a:solidFill>
                  <a:schemeClr val="dk1"/>
                </a:solidFill>
              </a:rPr>
              <a:t> a été retenue, car elle est suffisamment représentative de la charge de travail sans répétition des informations.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YearsAtCompany</a:t>
            </a:r>
            <a:r>
              <a:rPr lang="en">
                <a:solidFill>
                  <a:schemeClr val="dk1"/>
                </a:solidFill>
              </a:rPr>
              <a:t> et </a:t>
            </a:r>
            <a:r>
              <a:rPr b="1" lang="en">
                <a:solidFill>
                  <a:schemeClr val="dk1"/>
                </a:solidFill>
              </a:rPr>
              <a:t>YearsWithCurrManager</a:t>
            </a:r>
            <a:r>
              <a:rPr lang="en">
                <a:solidFill>
                  <a:schemeClr val="dk1"/>
                </a:solidFill>
              </a:rPr>
              <a:t> : Avec une corrélation de 0,769, ces deux variables sont fortement liées, indiquant que les employés ayant plus d’années dans l’entreprise ont également passé plus d’années avec leur manager actuel. Nous avons retenu </a:t>
            </a:r>
            <a:r>
              <a:rPr b="1" lang="en">
                <a:solidFill>
                  <a:schemeClr val="dk1"/>
                </a:solidFill>
              </a:rPr>
              <a:t>YearsAtCompany</a:t>
            </a:r>
            <a:r>
              <a:rPr lang="en">
                <a:solidFill>
                  <a:schemeClr val="dk1"/>
                </a:solidFill>
              </a:rPr>
              <a:t> pour refléter l’expérience globale au sein de l'entreprise.</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4e103e248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14e103e248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Puis on a retenu des Paires de variables pour leur valeur analytique </a:t>
            </a:r>
            <a:endParaRPr>
              <a:solidFill>
                <a:schemeClr val="dk1"/>
              </a:solidFill>
            </a:endParaRPr>
          </a:p>
          <a:p>
            <a:pPr indent="0" lvl="0" marL="0" rtl="0" algn="l">
              <a:spcBef>
                <a:spcPts val="0"/>
              </a:spcBef>
              <a:spcAft>
                <a:spcPts val="0"/>
              </a:spcAft>
              <a:buNone/>
            </a:pPr>
            <a:r>
              <a:rPr lang="en">
                <a:solidFill>
                  <a:schemeClr val="dk1"/>
                </a:solidFill>
              </a:rPr>
              <a:t>Citons :</a:t>
            </a:r>
            <a:endParaRPr>
              <a:solidFill>
                <a:schemeClr val="dk1"/>
              </a:solidFill>
            </a:endParaRPr>
          </a:p>
          <a:p>
            <a:pPr indent="0" lvl="0" marL="0" rtl="0" algn="l">
              <a:spcBef>
                <a:spcPts val="0"/>
              </a:spcBef>
              <a:spcAft>
                <a:spcPts val="0"/>
              </a:spcAft>
              <a:buNone/>
            </a:pPr>
            <a:r>
              <a:rPr b="1" lang="en">
                <a:solidFill>
                  <a:schemeClr val="dk1"/>
                </a:solidFill>
              </a:rPr>
              <a:t>Age</a:t>
            </a:r>
            <a:r>
              <a:rPr lang="en">
                <a:solidFill>
                  <a:schemeClr val="dk1"/>
                </a:solidFill>
              </a:rPr>
              <a:t> et </a:t>
            </a:r>
            <a:r>
              <a:rPr b="1" lang="en">
                <a:solidFill>
                  <a:schemeClr val="dk1"/>
                </a:solidFill>
              </a:rPr>
              <a:t>TotalWorkingYears</a:t>
            </a:r>
            <a:r>
              <a:rPr lang="en">
                <a:solidFill>
                  <a:schemeClr val="dk1"/>
                </a:solidFill>
              </a:rPr>
              <a:t> (corrélation de 0,680) : Bien que modérément corrélées, ces deux variables permettent d’analyser la relation entre l’âge et l’expérience professionnelle totale, ce qui est pertinent pour évaluer la stabilité des employés selon leur parcours professionnel.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YearsSinceLastPromotion</a:t>
            </a:r>
            <a:r>
              <a:rPr lang="en">
                <a:solidFill>
                  <a:schemeClr val="dk1"/>
                </a:solidFill>
              </a:rPr>
              <a:t> et </a:t>
            </a:r>
            <a:r>
              <a:rPr b="1" lang="en">
                <a:solidFill>
                  <a:schemeClr val="dk1"/>
                </a:solidFill>
              </a:rPr>
              <a:t>YearsWithCurrManager</a:t>
            </a:r>
            <a:r>
              <a:rPr lang="en">
                <a:solidFill>
                  <a:schemeClr val="dk1"/>
                </a:solidFill>
              </a:rPr>
              <a:t> (corrélation de 0,510) : Cette relation modérée peut aider à évaluer l’influence du management sur la progression de carrière. Nous avons donc décidé de conserver ces deux variables pour étudier la rétention liée à la promotion et au soutien managérial.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YearsAtCompany</a:t>
            </a:r>
            <a:r>
              <a:rPr lang="en">
                <a:solidFill>
                  <a:schemeClr val="dk1"/>
                </a:solidFill>
              </a:rPr>
              <a:t> et </a:t>
            </a:r>
            <a:r>
              <a:rPr b="1" lang="en">
                <a:solidFill>
                  <a:schemeClr val="dk1"/>
                </a:solidFill>
              </a:rPr>
              <a:t>YearsSinceLastPromotion</a:t>
            </a:r>
            <a:r>
              <a:rPr lang="en">
                <a:solidFill>
                  <a:schemeClr val="dk1"/>
                </a:solidFill>
              </a:rPr>
              <a:t> (corrélation de 0,618) : Cette corrélation indique que les employés avec plus d'années dans l'entreprise ont tendance à avoir plus d'années depuis leur dernière promotion, un indicateur potentiel de satisfaction ou d’insatisfaction. Les deux variables ont été retenues pour évaluer les opportunités de carrière internes et leur impact sur la rétention.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Average_Monthly_Hours</a:t>
            </a:r>
            <a:r>
              <a:rPr lang="en">
                <a:solidFill>
                  <a:schemeClr val="dk1"/>
                </a:solidFill>
              </a:rPr>
              <a:t> et </a:t>
            </a:r>
            <a:r>
              <a:rPr b="1" lang="en">
                <a:solidFill>
                  <a:schemeClr val="dk1"/>
                </a:solidFill>
              </a:rPr>
              <a:t>free_days</a:t>
            </a:r>
            <a:r>
              <a:rPr lang="en">
                <a:solidFill>
                  <a:schemeClr val="dk1"/>
                </a:solidFill>
              </a:rPr>
              <a:t> (corrélation de -0,367) : Une relation négative importante, suggérant que plus les heures de travail mensuelles augmentent, moins les jours de repos sont nombreux. Cette variable est conservée pour évaluer l'équilibre entre vie professionnelle et vie privée.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14e103e248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14e103e248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Exemple de paire 1 : YearsAtCompany &amp; YearsSinceLastPromotion</a:t>
            </a:r>
            <a:endParaRPr>
              <a:solidFill>
                <a:schemeClr val="dk1"/>
              </a:solidFill>
            </a:endParaRPr>
          </a:p>
          <a:p>
            <a:pPr indent="0" lvl="0" marL="0" rtl="0" algn="l">
              <a:spcBef>
                <a:spcPts val="0"/>
              </a:spcBef>
              <a:spcAft>
                <a:spcPts val="0"/>
              </a:spcAft>
              <a:buNone/>
            </a:pPr>
            <a:r>
              <a:rPr lang="en" sz="1200">
                <a:solidFill>
                  <a:srgbClr val="1F1F1F"/>
                </a:solidFill>
                <a:highlight>
                  <a:srgbClr val="FFFFFF"/>
                </a:highlight>
                <a:latin typeface="Roboto"/>
                <a:ea typeface="Roboto"/>
                <a:cs typeface="Roboto"/>
                <a:sym typeface="Roboto"/>
              </a:rPr>
              <a:t>Nous examinons cette paire pour comprendre si le nombre d'années passées dans l'entreprise influence le temps écoulé depuis la dernière promotion. Cette analyse permet d'explorer si le manque de promotion est un facteur influençant la décision de rester ou de quitter l'entreprise.</a:t>
            </a:r>
            <a:endParaRPr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1F1F1F"/>
                </a:solidFill>
                <a:highlight>
                  <a:srgbClr val="FFFFFF"/>
                </a:highlight>
                <a:latin typeface="Roboto"/>
                <a:ea typeface="Roboto"/>
                <a:cs typeface="Roboto"/>
                <a:sym typeface="Roboto"/>
              </a:rPr>
              <a:t>On a observé </a:t>
            </a:r>
            <a:endParaRPr sz="1200">
              <a:solidFill>
                <a:srgbClr val="1F1F1F"/>
              </a:solidFill>
              <a:highlight>
                <a:srgbClr val="FFFFFF"/>
              </a:highlight>
              <a:latin typeface="Roboto"/>
              <a:ea typeface="Roboto"/>
              <a:cs typeface="Roboto"/>
              <a:sym typeface="Roboto"/>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Covariance</a:t>
            </a:r>
            <a:r>
              <a:rPr lang="en">
                <a:solidFill>
                  <a:schemeClr val="dk1"/>
                </a:solidFill>
              </a:rPr>
              <a:t> : La covariance est légèrement positive à 12.2033, ce qui suggère une augmentation modérée conjointe entre ces deux variables. Autrement dit, plus un employé reste longtemps dans l'entreprise, plus il y a tendance à passer du temps avant sa prochaine promotion.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Corrélation de Pearson</a:t>
            </a:r>
            <a:r>
              <a:rPr lang="en">
                <a:solidFill>
                  <a:schemeClr val="dk1"/>
                </a:solidFill>
              </a:rPr>
              <a:t> : Nous obtenons une forte corrélation linéaire positive de 0.6184 (p &lt; 0.0001),affirme nore analyse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Corrélation de Spearman</a:t>
            </a:r>
            <a:r>
              <a:rPr lang="en">
                <a:solidFill>
                  <a:schemeClr val="dk1"/>
                </a:solidFill>
              </a:rPr>
              <a:t> : Une corrélation de 0.5200 (p &lt; 0.0001) nous montre également une relation monotone positive, renforçant l'idée discuté</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Régression Linéaire</a:t>
            </a:r>
            <a:r>
              <a:rPr lang="en">
                <a:solidFill>
                  <a:schemeClr val="dk1"/>
                </a:solidFill>
              </a:rPr>
              <a:t> : Avec un R² de 0.3824, nous constatons que 38,2 % de la variance de "YearsSinceLastPromotion" peut être expliquée par "YearsAtCompany", confirmant une association positive entre ces deux variables ee qui est déjà visible dans la graphe du regression linéaire.</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Roboto"/>
                <a:ea typeface="Roboto"/>
                <a:cs typeface="Roboto"/>
                <a:sym typeface="Roboto"/>
              </a:rPr>
              <a:t>La </a:t>
            </a:r>
            <a:r>
              <a:rPr b="1" lang="en" sz="1200">
                <a:solidFill>
                  <a:srgbClr val="1F1F1F"/>
                </a:solidFill>
                <a:highlight>
                  <a:srgbClr val="FFFFFF"/>
                </a:highlight>
                <a:latin typeface="Roboto"/>
                <a:ea typeface="Roboto"/>
                <a:cs typeface="Roboto"/>
                <a:sym typeface="Roboto"/>
              </a:rPr>
              <a:t>densité</a:t>
            </a:r>
            <a:r>
              <a:rPr lang="en" sz="1200">
                <a:solidFill>
                  <a:srgbClr val="1F1F1F"/>
                </a:solidFill>
                <a:highlight>
                  <a:srgbClr val="FFFFFF"/>
                </a:highlight>
                <a:latin typeface="Roboto"/>
                <a:ea typeface="Roboto"/>
                <a:cs typeface="Roboto"/>
                <a:sym typeface="Roboto"/>
              </a:rPr>
              <a:t> des données est concentrée dans la zone des valeurs inférieures pour les deux variables, indiquant que la majorité des employés ont passé peu de temps dans l'entreprise et ont eu leur dernière promotion récemment.</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Roboto"/>
                <a:ea typeface="Roboto"/>
                <a:cs typeface="Roboto"/>
                <a:sym typeface="Roboto"/>
              </a:rPr>
              <a:t>Les visualisations de densité et les contours montrent des zones de concentration de points, renforçant l'idée que la majorité des employés sont regroupés dans une certaine plage de valeurs pour ces deux variables, sans beaucoup de dispersion dans des valeurs extrêmes.</a:t>
            </a:r>
            <a:endParaRPr sz="1200">
              <a:solidFill>
                <a:srgbClr val="1F1F1F"/>
              </a:solidFill>
              <a:highlight>
                <a:srgbClr val="FFFFFF"/>
              </a:highlight>
              <a:latin typeface="Roboto"/>
              <a:ea typeface="Roboto"/>
              <a:cs typeface="Roboto"/>
              <a:sym typeface="Roboto"/>
            </a:endParaRPr>
          </a:p>
          <a:p>
            <a:pPr indent="0" lvl="0" marL="457200" rtl="0" algn="l">
              <a:lnSpc>
                <a:spcPct val="115000"/>
              </a:lnSpc>
              <a:spcBef>
                <a:spcPts val="600"/>
              </a:spcBef>
              <a:spcAft>
                <a:spcPts val="0"/>
              </a:spcAft>
              <a:buNone/>
            </a:pPr>
            <a:r>
              <a:t/>
            </a:r>
            <a:endParaRPr sz="1200">
              <a:solidFill>
                <a:srgbClr val="1F1F1F"/>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sz="1200">
              <a:solidFill>
                <a:srgbClr val="1F1F1F"/>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14e103e248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14e103e248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333333"/>
                </a:solidFill>
                <a:latin typeface="Figtree Black"/>
                <a:ea typeface="Figtree Black"/>
                <a:cs typeface="Figtree Black"/>
                <a:sym typeface="Figtree Black"/>
              </a:rPr>
              <a:t>Exemple de paire 2 : YearsAtCompany &amp; MonthlyIncome</a:t>
            </a:r>
            <a:endParaRPr>
              <a:solidFill>
                <a:schemeClr val="dk1"/>
              </a:solidFill>
            </a:endParaRPr>
          </a:p>
          <a:p>
            <a:pPr indent="0" lvl="0" marL="0" rtl="0" algn="l">
              <a:spcBef>
                <a:spcPts val="0"/>
              </a:spcBef>
              <a:spcAft>
                <a:spcPts val="0"/>
              </a:spcAft>
              <a:buNone/>
            </a:pPr>
            <a:r>
              <a:rPr lang="en" sz="1200">
                <a:solidFill>
                  <a:srgbClr val="1F1F1F"/>
                </a:solidFill>
                <a:highlight>
                  <a:srgbClr val="FFFFFF"/>
                </a:highlight>
                <a:latin typeface="Roboto"/>
                <a:ea typeface="Roboto"/>
                <a:cs typeface="Roboto"/>
                <a:sym typeface="Roboto"/>
              </a:rPr>
              <a:t>L'objectif d’analyse de cette paire  est de mieux comprendre la dynamique salariale de l'entreprise et son lien avec l'expérience des employés</a:t>
            </a:r>
            <a:endParaRPr sz="1200">
              <a:solidFill>
                <a:srgbClr val="1F1F1F"/>
              </a:solidFill>
              <a:highlight>
                <a:srgbClr val="FFFFFF"/>
              </a:highlight>
              <a:latin typeface="Roboto"/>
              <a:ea typeface="Roboto"/>
              <a:cs typeface="Roboto"/>
              <a:sym typeface="Roboto"/>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Covariance :</a:t>
            </a:r>
            <a:r>
              <a:rPr lang="en">
                <a:solidFill>
                  <a:schemeClr val="dk1"/>
                </a:solidFill>
              </a:rPr>
              <a:t> 286.8462 - valeur positive, indiquant une relation entre les deux variables.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Corrélation de Pearson :</a:t>
            </a:r>
            <a:r>
              <a:rPr lang="en">
                <a:solidFill>
                  <a:schemeClr val="dk1"/>
                </a:solidFill>
              </a:rPr>
              <a:t> 0.0010 (p = 0.9473) - Indique une absence de corrélation linéaire significative entre "YearsAtCompany" et "MonthlyIncome".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De meme pour le test de Spearman avec corrélation </a:t>
            </a:r>
            <a:r>
              <a:rPr lang="en">
                <a:solidFill>
                  <a:schemeClr val="dk1"/>
                </a:solidFill>
              </a:rPr>
              <a:t>0.0293 (p = 0.0519)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Régression Linéaire (R² = 0.0000) :</a:t>
            </a:r>
            <a:r>
              <a:rPr lang="en">
                <a:solidFill>
                  <a:schemeClr val="dk1"/>
                </a:solidFill>
              </a:rPr>
              <a:t> quiexplique aucune variance de "MonthlyIncome" par "YearsAtCompany".</a:t>
            </a:r>
            <a:endParaRPr>
              <a:solidFill>
                <a:schemeClr val="dk1"/>
              </a:solidFill>
            </a:endParaRPr>
          </a:p>
          <a:p>
            <a:pPr indent="0" lvl="0" marL="0" rtl="0" algn="l">
              <a:lnSpc>
                <a:spcPct val="115000"/>
              </a:lnSpc>
              <a:spcBef>
                <a:spcPts val="1200"/>
              </a:spcBef>
              <a:spcAft>
                <a:spcPts val="0"/>
              </a:spcAft>
              <a:buNone/>
            </a:pPr>
            <a:r>
              <a:rPr lang="en" sz="1200">
                <a:solidFill>
                  <a:srgbClr val="1F1F1F"/>
                </a:solidFill>
                <a:highlight>
                  <a:srgbClr val="FFFFFF"/>
                </a:highlight>
                <a:latin typeface="Roboto"/>
                <a:ea typeface="Roboto"/>
                <a:cs typeface="Roboto"/>
                <a:sym typeface="Roboto"/>
              </a:rPr>
              <a:t>En combinant toutes les visualisations, nous pouvons conclure que :</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1F1F1F"/>
              </a:buClr>
              <a:buSzPts val="1200"/>
              <a:buFont typeface="Roboto"/>
              <a:buChar char="●"/>
            </a:pPr>
            <a:r>
              <a:rPr lang="en" sz="1200">
                <a:solidFill>
                  <a:srgbClr val="1F1F1F"/>
                </a:solidFill>
                <a:highlight>
                  <a:srgbClr val="FFFFFF"/>
                </a:highlight>
                <a:latin typeface="Roboto"/>
                <a:ea typeface="Roboto"/>
                <a:cs typeface="Roboto"/>
                <a:sym typeface="Roboto"/>
              </a:rPr>
              <a:t>Les diverses visualisations montrent que la majorité des données sont concentrées dans des plages de faibles valeurs pour YearsAtCompany (moins de 10 ans) et des valeurs de MonthlyIncome comprises entre 25,000 et 75,000.</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Roboto"/>
                <a:ea typeface="Roboto"/>
                <a:cs typeface="Roboto"/>
                <a:sym typeface="Roboto"/>
              </a:rPr>
              <a:t>La corrélation de 0 et la ligne de régression horizontale indiquent qu’il n’existe pas de relation linéaire entre ces deux variables.</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Roboto"/>
                <a:ea typeface="Roboto"/>
                <a:cs typeface="Roboto"/>
                <a:sym typeface="Roboto"/>
              </a:rPr>
              <a:t>Les contours de densité et la densité bivariée confirment que la plupart des observations sont regroupées dans des plages spécifiques de YearsAtCompany et MonthlyIncome, sans tendance apparente que le revenu augmente avec les années passées dans l'entreprise.</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Roboto"/>
                <a:ea typeface="Roboto"/>
                <a:cs typeface="Roboto"/>
                <a:sym typeface="Roboto"/>
              </a:rPr>
              <a:t>En conclusion, pour cette population d'employés, l'ancienneté dans l'entreprise ne semble pas être un facteur significatif pour prédire le salaire mensuel, ce qui peut être dû à d'autres facteurs influençant les salaires, comme les niveaux de poste ou les augmentations non linéaires basées sur des performances.</a:t>
            </a:r>
            <a:endParaRPr b="1">
              <a:solidFill>
                <a:schemeClr val="dk1"/>
              </a:solidFill>
            </a:endParaRPr>
          </a:p>
          <a:p>
            <a:pPr indent="0" lvl="0" marL="457200" rtl="0" algn="l">
              <a:lnSpc>
                <a:spcPct val="115000"/>
              </a:lnSpc>
              <a:spcBef>
                <a:spcPts val="600"/>
              </a:spcBef>
              <a:spcAft>
                <a:spcPts val="0"/>
              </a:spcAft>
              <a:buNone/>
            </a:pPr>
            <a:r>
              <a:t/>
            </a:r>
            <a:endParaRPr sz="1200">
              <a:solidFill>
                <a:srgbClr val="1F1F1F"/>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sz="1200">
              <a:solidFill>
                <a:srgbClr val="1F1F1F"/>
              </a:solidFill>
              <a:highlight>
                <a:srgbClr val="FFFFFF"/>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15029aa89c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15029aa89c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200">
                <a:solidFill>
                  <a:srgbClr val="1F1F1F"/>
                </a:solidFill>
                <a:highlight>
                  <a:srgbClr val="FFFFFF"/>
                </a:highlight>
                <a:latin typeface="Roboto"/>
                <a:ea typeface="Roboto"/>
                <a:cs typeface="Roboto"/>
                <a:sym typeface="Roboto"/>
              </a:rPr>
              <a:t>Enfin la matrice de dispersion pour l’ensemble des variables séléctionnées nous a permet d’observer :</a:t>
            </a:r>
            <a:endParaRPr b="1"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1F1F1F"/>
              </a:buClr>
              <a:buSzPts val="1200"/>
              <a:buFont typeface="Roboto"/>
              <a:buChar char="●"/>
            </a:pPr>
            <a:r>
              <a:rPr b="1" lang="en" sz="1200">
                <a:solidFill>
                  <a:srgbClr val="1F1F1F"/>
                </a:solidFill>
                <a:highlight>
                  <a:srgbClr val="FFFFFF"/>
                </a:highlight>
                <a:latin typeface="Roboto"/>
                <a:ea typeface="Roboto"/>
                <a:cs typeface="Roboto"/>
                <a:sym typeface="Roboto"/>
              </a:rPr>
              <a:t>Corrélations Linéaires :</a:t>
            </a:r>
            <a:r>
              <a:rPr lang="en" sz="1200">
                <a:solidFill>
                  <a:srgbClr val="1F1F1F"/>
                </a:solidFill>
                <a:highlight>
                  <a:srgbClr val="FFFFFF"/>
                </a:highlight>
                <a:latin typeface="Roboto"/>
                <a:ea typeface="Roboto"/>
                <a:cs typeface="Roboto"/>
                <a:sym typeface="Roboto"/>
              </a:rPr>
              <a:t> où Plusieurs graphiques montrent des lignes de régression, indiquant des relations linéaires entre certaines variables. Par exemple, Age et TotalWorkingYears montrent une corrélation positive, </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b="1" lang="en" sz="1200">
                <a:solidFill>
                  <a:srgbClr val="1F1F1F"/>
                </a:solidFill>
                <a:highlight>
                  <a:srgbClr val="FFFFFF"/>
                </a:highlight>
                <a:latin typeface="Roboto"/>
                <a:ea typeface="Roboto"/>
                <a:cs typeface="Roboto"/>
                <a:sym typeface="Roboto"/>
              </a:rPr>
              <a:t>Distributions :</a:t>
            </a:r>
            <a:r>
              <a:rPr lang="en" sz="1200">
                <a:solidFill>
                  <a:srgbClr val="1F1F1F"/>
                </a:solidFill>
                <a:highlight>
                  <a:srgbClr val="FFFFFF"/>
                </a:highlight>
                <a:latin typeface="Roboto"/>
                <a:ea typeface="Roboto"/>
                <a:cs typeface="Roboto"/>
                <a:sym typeface="Roboto"/>
              </a:rPr>
              <a:t> où Les histogrammes sur la diagonale montrent la distribution de chaque variable. Cela permet d'identifier des biais ou des asymétries dans les données, comme une distribution légèrement normale pour Age.</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b="1" lang="en" sz="1200">
                <a:solidFill>
                  <a:srgbClr val="1F1F1F"/>
                </a:solidFill>
                <a:highlight>
                  <a:srgbClr val="FFFFFF"/>
                </a:highlight>
                <a:latin typeface="Roboto"/>
                <a:ea typeface="Roboto"/>
                <a:cs typeface="Roboto"/>
                <a:sym typeface="Roboto"/>
              </a:rPr>
              <a:t>Diversité des Relations :</a:t>
            </a:r>
            <a:r>
              <a:rPr lang="en" sz="1200">
                <a:solidFill>
                  <a:srgbClr val="1F1F1F"/>
                </a:solidFill>
                <a:highlight>
                  <a:srgbClr val="FFFFFF"/>
                </a:highlight>
                <a:latin typeface="Roboto"/>
                <a:ea typeface="Roboto"/>
                <a:cs typeface="Roboto"/>
                <a:sym typeface="Roboto"/>
              </a:rPr>
              <a:t> d’où Certaines variables montrent peu ou pas de corrélation linéaire, ce qui est visible par des nuages de points dispersés sans tendance claire. Par exemple, Average_Monthly_Hours et free_days semblent avoir une relation inverse.</a:t>
            </a:r>
            <a:endParaRPr sz="1200">
              <a:solidFill>
                <a:srgbClr val="1F1F1F"/>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sz="1000">
              <a:solidFill>
                <a:srgbClr val="333333"/>
              </a:solidFill>
              <a:latin typeface="Figtree Black"/>
              <a:ea typeface="Figtree Black"/>
              <a:cs typeface="Figtree Black"/>
              <a:sym typeface="Figtree Black"/>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14e103e248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14e103e248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Pour notre analyse bivariée qualitative-qualitative, nous avons utilisé des tests et des visualisations adaptés pour explorer les relations entre variables catégorielles.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Le test de Chi-Carré</a:t>
            </a:r>
            <a:r>
              <a:rPr lang="en">
                <a:solidFill>
                  <a:schemeClr val="dk1"/>
                </a:solidFill>
              </a:rPr>
              <a:t> est utilisé pour évaluer s'il existe une association statistiquement significative entre deux variables qualitatives. Ce test nous aide à déterminer si la distribution des fréquences observées diffère de ce qui serait attendu en cas d'indépendance entre les variables.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Le test de Cramér V</a:t>
            </a:r>
            <a:r>
              <a:rPr lang="en">
                <a:solidFill>
                  <a:schemeClr val="dk1"/>
                </a:solidFill>
              </a:rPr>
              <a:t>, quant à lui, complète le Chi-Carré en mesurant l’intensité de l’association. Son coefficient varie de 0 à 1, avec des valeurs plus élevées indiquant une association plus forte. C’est un bon indicateur pour identifier les corrélations même modérées.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Nous avons également utilisé différentes visualisations : </a:t>
            </a:r>
            <a:r>
              <a:rPr b="1" lang="en">
                <a:solidFill>
                  <a:schemeClr val="dk1"/>
                </a:solidFill>
              </a:rPr>
              <a:t>histogrammes</a:t>
            </a:r>
            <a:r>
              <a:rPr lang="en">
                <a:solidFill>
                  <a:schemeClr val="dk1"/>
                </a:solidFill>
              </a:rPr>
              <a:t> et </a:t>
            </a:r>
            <a:r>
              <a:rPr b="1" lang="en">
                <a:solidFill>
                  <a:schemeClr val="dk1"/>
                </a:solidFill>
              </a:rPr>
              <a:t>diagrammes en secteur</a:t>
            </a:r>
            <a:r>
              <a:rPr lang="en">
                <a:solidFill>
                  <a:schemeClr val="dk1"/>
                </a:solidFill>
              </a:rPr>
              <a:t> pour observer les répartitions de chaque variable, ainsi que la </a:t>
            </a:r>
            <a:r>
              <a:rPr b="1" lang="en">
                <a:solidFill>
                  <a:schemeClr val="dk1"/>
                </a:solidFill>
              </a:rPr>
              <a:t>heatmap</a:t>
            </a:r>
            <a:r>
              <a:rPr lang="en">
                <a:solidFill>
                  <a:schemeClr val="dk1"/>
                </a:solidFill>
              </a:rPr>
              <a:t> pour visualiser les forces d’association entre les paires de variables sous forme de carte de chaleur. Enfin, la </a:t>
            </a:r>
            <a:r>
              <a:rPr b="1" lang="en">
                <a:solidFill>
                  <a:schemeClr val="dk1"/>
                </a:solidFill>
              </a:rPr>
              <a:t>table de contingence</a:t>
            </a:r>
            <a:r>
              <a:rPr lang="en">
                <a:solidFill>
                  <a:schemeClr val="dk1"/>
                </a:solidFill>
              </a:rPr>
              <a:t> nous permet de présenter les fréquences conjointes de chaque combinaison de catégories, offrant une vue d'ensemble des relations et facilitant les interprétations.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 combinant ces approches, nous obtenons une perspective plus riche et nuancée des liens entre nos variables qualitatives, essentielle pour notre analyse du turnover.</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4e103e248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14e103e248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Pour mener une analyse bivariée qualitative-qualitative afin d'identifier les facteurs influençant notre problématique de turnover, nous avons procédé en deux phases de filtrage.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La première phase consistait en un filtrage à l'aide du test du Chi-Carré, afin d'identifier les corrélations existantes entre les variables. Cependant, en raison de la présence de plusieurs variables capturées, nous avons effectué une deuxième phase de filtrage à l'aide de la méthode de CamerV, qui nous a permis de capturer les corrélations plus intenses, même si elles n'étaient pas nécessairement très élevées.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À l'issue de cette démarche, nous avons obtenu deux DataFrames distincts : le premier représentant les corrélations existantes entre la variable 'Attrition' et d'autres variables, et le second représentant les corrélations entre les différentes variables, à l'exception de 'Attrition'.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Bien que le filtrage nous ait permis de retenir une seule combinaison à analyser, nous avons combiné les variables de manière stratégique pour mieux comprendre leur distribution et leur effet sur le turnover, et pour déterminer s'il existe ou non des relations linéaires.</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5029aa89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029aa89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L'analyse bivariée</a:t>
            </a:r>
            <a:r>
              <a:rPr lang="en">
                <a:solidFill>
                  <a:schemeClr val="dk1"/>
                </a:solidFill>
              </a:rPr>
              <a:t> que nous avons réalisée vise à étudier la relation entre le fait qu'un employé quitte l'entreprise (Attrition) et son état matrimonial (Marital Status). Les résultats obtenus sont les suivants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Test du Chi-deux et valeur de p:</a:t>
            </a:r>
            <a:r>
              <a:rPr lang="en">
                <a:solidFill>
                  <a:schemeClr val="dk1"/>
                </a:solidFill>
              </a:rPr>
              <a:t> Le test du Chi-deux nous indique qu'il existe une </a:t>
            </a:r>
            <a:r>
              <a:rPr b="1" lang="en">
                <a:solidFill>
                  <a:schemeClr val="dk1"/>
                </a:solidFill>
              </a:rPr>
              <a:t>relation statistiquement significative</a:t>
            </a:r>
            <a:r>
              <a:rPr lang="en">
                <a:solidFill>
                  <a:schemeClr val="dk1"/>
                </a:solidFill>
              </a:rPr>
              <a:t> entre les deux variables (p-value &lt; 0.05). Cela signifie que l'état matrimonial a un impact sur la probabilité qu'un employé quitte l'entreprise.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Coefficient de Cramer:</a:t>
            </a:r>
            <a:r>
              <a:rPr lang="en">
                <a:solidFill>
                  <a:schemeClr val="dk1"/>
                </a:solidFill>
              </a:rPr>
              <a:t> Le coefficient de Cramer nous donne une idée de la </a:t>
            </a:r>
            <a:r>
              <a:rPr b="1" lang="en">
                <a:solidFill>
                  <a:schemeClr val="dk1"/>
                </a:solidFill>
              </a:rPr>
              <a:t>force de cette association</a:t>
            </a:r>
            <a:r>
              <a:rPr lang="en">
                <a:solidFill>
                  <a:schemeClr val="dk1"/>
                </a:solidFill>
              </a:rPr>
              <a:t>. Dans notre cas, une valeur de 0.177 indique une </a:t>
            </a:r>
            <a:r>
              <a:rPr b="1" lang="en">
                <a:solidFill>
                  <a:schemeClr val="dk1"/>
                </a:solidFill>
              </a:rPr>
              <a:t>association faible à modérée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Visualisations:</a:t>
            </a:r>
            <a:r>
              <a:rPr lang="en">
                <a:solidFill>
                  <a:schemeClr val="dk1"/>
                </a:solidFill>
              </a:rPr>
              <a:t> Les graphiques (histogramme, heatmap et diagrammes en secteurs) nous permettent de visualiser cette relation. On observe par exemple que le taux d'attrition est légèrement plus élevé chez les employés </a:t>
            </a:r>
            <a:r>
              <a:rPr b="1" lang="en">
                <a:solidFill>
                  <a:schemeClr val="dk1"/>
                </a:solidFill>
              </a:rPr>
              <a:t>célibataires</a:t>
            </a:r>
            <a:r>
              <a:rPr lang="en">
                <a:solidFill>
                  <a:schemeClr val="dk1"/>
                </a:solidFill>
              </a:rPr>
              <a:t> par rapport aux autres catégories maritales.</a:t>
            </a:r>
            <a:endParaRPr>
              <a:solidFill>
                <a:schemeClr val="dk1"/>
              </a:solidFill>
            </a:endParaRPr>
          </a:p>
          <a:p>
            <a:pPr indent="0" lvl="0" marL="0" rtl="0" algn="l">
              <a:spcBef>
                <a:spcPts val="1200"/>
              </a:spcBef>
              <a:spcAft>
                <a:spcPts val="0"/>
              </a:spcAft>
              <a:buNone/>
            </a:pPr>
            <a:r>
              <a:t/>
            </a:r>
            <a:endParaRPr sz="1000">
              <a:solidFill>
                <a:srgbClr val="333333"/>
              </a:solidFill>
              <a:latin typeface="Figtree Black"/>
              <a:ea typeface="Figtree Black"/>
              <a:cs typeface="Figtree Black"/>
              <a:sym typeface="Figtree Black"/>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14e103e248_3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14e103e248_3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1F1F1F"/>
                </a:solidFill>
                <a:highlight>
                  <a:srgbClr val="FFFFFF"/>
                </a:highlight>
                <a:latin typeface="Roboto"/>
                <a:ea typeface="Roboto"/>
                <a:cs typeface="Roboto"/>
                <a:sym typeface="Roboto"/>
              </a:rPr>
              <a:t>Nous explorons ici si la satisfaction par rapport à l’environnement de travail influence l’équilibre travail-vie personnelle. Cette relation peut mettre en évidence l’impact de l’environnement de travail sur la perception de l’équilibre personnel.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La valeur élevée du Chi-deux (18.622) suggère une dépendance entre les deux variables. En d'autres termes, le niveau de satisfaction au travail semble être lié au fait de faire des heures supplémentaires.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 p-value très faible (2.8616e-02) indique que cette relation est statistiquement significative. Cela signifie que nous pouvons rejeter l'hypothèse nulle selon laquelle il n'y a aucune relation entre les deux variables.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 valeur de Cramer (0.038) indique une association faible entre les deux variables. Bien qu'il y ait une relation statistique, l'impact de l'une sur l'autre n'est pas très fort.</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L'histogramme montre la distribution de la satisfaction au travail en fonction du fait de faire des heures supplémentaires. Il semble y avoir une légère tendance à ce que les employés qui font des heures supplémentaires aient une satisfaction au travail légèrement plus faible, en particulier pour les niveaux de satisfaction les plus élevés.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 heatmap confirme cette tendance.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Diagrammes en secteurs </a:t>
            </a:r>
            <a:r>
              <a:rPr lang="en">
                <a:solidFill>
                  <a:schemeClr val="dk1"/>
                </a:solidFill>
              </a:rPr>
              <a:t>permettent de visualiser la distribution de la satisfaction au travail pour chaque catégorie d'heures supplémentaires. On peut observer des différences subtiles dans les proportions, mais aucune tendance très marquée.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En résumé, cette analyse suggère qu'il existe une légère relation entre le niveau de satisfaction au travail et le fait de faire des heures supplémentaires.</a:t>
            </a:r>
            <a:r>
              <a:rPr lang="en">
                <a:solidFill>
                  <a:schemeClr val="dk1"/>
                </a:solidFill>
              </a:rPr>
              <a:t> Les employés qui font des heures supplémentaires semblent avoir tendance à être un peu moins satisfaits de leur travail. </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spcBef>
                <a:spcPts val="1200"/>
              </a:spcBef>
              <a:spcAft>
                <a:spcPts val="0"/>
              </a:spcAft>
              <a:buNone/>
            </a:pPr>
            <a:r>
              <a:t/>
            </a:r>
            <a:endParaRPr sz="1000">
              <a:solidFill>
                <a:srgbClr val="333333"/>
              </a:solidFill>
              <a:latin typeface="Figtree Black"/>
              <a:ea typeface="Figtree Black"/>
              <a:cs typeface="Figtree Black"/>
              <a:sym typeface="Figtree Black"/>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15029aa89c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15029aa89c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Pour notre analyse bivariée entre variables quantitatives et qualitatives, nous avons utilisé une combinaison de tests et de visualisations adaptés pour étudier les différences et les distributions des variables numériques en fonction des catégories.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 test ANOVA</a:t>
            </a:r>
            <a:r>
              <a:rPr lang="en">
                <a:solidFill>
                  <a:schemeClr val="dk1"/>
                </a:solidFill>
              </a:rPr>
              <a:t> est appliqué pour déterminer si les moyennes d'une variable quantitative diffèrent significativement entre plusieurs groupes catégoriels. Ce test aide à identifier si la variation observée entre les groupes est statistiquement significative.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Pour visualiser et mieux comprendre les distributions de la variable quantitative par catégorie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Les boxplots</a:t>
            </a:r>
            <a:r>
              <a:rPr lang="en">
                <a:solidFill>
                  <a:schemeClr val="dk1"/>
                </a:solidFill>
              </a:rPr>
              <a:t> permettent de comparer les médianes, les quartiles et les valeurs extrêmes entre les groupes. Ils donnent une idée rapide de la répartition et des différences de dispersion.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Les violin plots</a:t>
            </a:r>
            <a:r>
              <a:rPr lang="en">
                <a:solidFill>
                  <a:schemeClr val="dk1"/>
                </a:solidFill>
              </a:rPr>
              <a:t> combinent l’information des boxplots avec une courbe de densité, ce qui montre les variations et concentrations des valeurs au sein de chaque catégorie.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Les histogrammes avec courbes de densité</a:t>
            </a:r>
            <a:r>
              <a:rPr lang="en">
                <a:solidFill>
                  <a:schemeClr val="dk1"/>
                </a:solidFill>
              </a:rPr>
              <a:t> montrent la distribution de la variable quantitative dans chaque catégorie, permettant de visualiser la fréquence des valeurs.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Les graphiques des moyennes avec intervalles de confiance (IC)</a:t>
            </a:r>
            <a:r>
              <a:rPr lang="en">
                <a:solidFill>
                  <a:schemeClr val="dk1"/>
                </a:solidFill>
              </a:rPr>
              <a:t> offrent une représentation des moyennes de chaque groupe, avec leurs marges d’erreur. Ils sont utiles pour visualiser la variabilité et la précision des moyennes.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Les swarm plots</a:t>
            </a:r>
            <a:r>
              <a:rPr lang="en">
                <a:solidFill>
                  <a:schemeClr val="dk1"/>
                </a:solidFill>
              </a:rPr>
              <a:t> illustrent chaque point de données par groupe, révélant la densité et l’étalement des valeurs au sein des catégories, et peuvent parfois mettre en évidence des valeurs atypiques.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Enfin, </a:t>
            </a:r>
            <a:r>
              <a:rPr b="1" lang="en">
                <a:solidFill>
                  <a:schemeClr val="dk1"/>
                </a:solidFill>
              </a:rPr>
              <a:t>la matrice de dispersion</a:t>
            </a:r>
            <a:r>
              <a:rPr lang="en">
                <a:solidFill>
                  <a:schemeClr val="dk1"/>
                </a:solidFill>
              </a:rPr>
              <a:t> permet une vue d'ensemble des interactions entre les variables quantitatives retenues et leur relation avec les catégories qualitatives, facilitant la détection de tendances potentielles.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161ca7da6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161ca7da6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commence par une introduction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15029aa89c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15029aa89c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Pour cette étape d’analyse, nous avons appliqué un processus de filtrage en plusieurs phases, visant à identifier les variables les plus pertinentes pour notre variable cible, Attrition. L'objectif est de simplifier le dataset tout en conservant un maximum d'information utile.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Sur le premier DataFrame, vous voyez les variables retenues après un premier filtrage basé sur le test ANOVA, en les ayant entourées en rouge. Ce test ANOVA nous a permis d’identifier les relations significatives entre les variables catégoriques et numériques en comparant les moyennes de groupes. Ainsi, nous avons pu réduire la complexité des données et garder seulement les paires de variables présentant un effet significatif potentiel.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À ce stade, nous avons également décidé de revenir sur l’analyse quantitative-quantitative réalisée auparavant, pour vérifier les corrélations entre variables numériques. L’objectif était d'identifier et d’éliminer les variables redondantes, c’est-à-dire celles qui offrent des informations similaires. Par exemple, les variables </a:t>
            </a:r>
            <a:r>
              <a:rPr i="1" lang="en">
                <a:solidFill>
                  <a:schemeClr val="dk1"/>
                </a:solidFill>
              </a:rPr>
              <a:t>Average_Daily_Work_Hours</a:t>
            </a:r>
            <a:r>
              <a:rPr lang="en">
                <a:solidFill>
                  <a:schemeClr val="dk1"/>
                </a:solidFill>
              </a:rPr>
              <a:t>, </a:t>
            </a:r>
            <a:r>
              <a:rPr i="1" lang="en">
                <a:solidFill>
                  <a:schemeClr val="dk1"/>
                </a:solidFill>
              </a:rPr>
              <a:t>Average_Monthly_Hours</a:t>
            </a:r>
            <a:r>
              <a:rPr lang="en">
                <a:solidFill>
                  <a:schemeClr val="dk1"/>
                </a:solidFill>
              </a:rPr>
              <a:t> et </a:t>
            </a:r>
            <a:r>
              <a:rPr i="1" lang="en">
                <a:solidFill>
                  <a:schemeClr val="dk1"/>
                </a:solidFill>
              </a:rPr>
              <a:t>Annual_Total_Work_Hours</a:t>
            </a:r>
            <a:r>
              <a:rPr lang="en">
                <a:solidFill>
                  <a:schemeClr val="dk1"/>
                </a:solidFill>
              </a:rPr>
              <a:t> étaient toutes fortement corrélées entre elles, avec un coefficient de corrélation de 1.0. Puisqu’elles mesurent le temps de travail à des granularités différentes, nous avons décidé de conserver uniquement </a:t>
            </a:r>
            <a:r>
              <a:rPr i="1" lang="en">
                <a:solidFill>
                  <a:schemeClr val="dk1"/>
                </a:solidFill>
              </a:rPr>
              <a:t>Average_Daily_Work_Hours</a:t>
            </a:r>
            <a:r>
              <a:rPr lang="en">
                <a:solidFill>
                  <a:schemeClr val="dk1"/>
                </a:solidFill>
              </a:rPr>
              <a:t> pour simplifier notre analyse.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Nous avons également observé une forte corrélation entre </a:t>
            </a:r>
            <a:r>
              <a:rPr i="1" lang="en">
                <a:solidFill>
                  <a:schemeClr val="dk1"/>
                </a:solidFill>
              </a:rPr>
              <a:t>YearsAtCompany</a:t>
            </a:r>
            <a:r>
              <a:rPr lang="en">
                <a:solidFill>
                  <a:schemeClr val="dk1"/>
                </a:solidFill>
              </a:rPr>
              <a:t> et </a:t>
            </a:r>
            <a:r>
              <a:rPr i="1" lang="en">
                <a:solidFill>
                  <a:schemeClr val="dk1"/>
                </a:solidFill>
              </a:rPr>
              <a:t>YearsWithCurrManager</a:t>
            </a:r>
            <a:r>
              <a:rPr lang="en">
                <a:solidFill>
                  <a:schemeClr val="dk1"/>
                </a:solidFill>
              </a:rPr>
              <a:t> (avec un coefficient de 0.769), ce qui nous a amené à retenir seulement </a:t>
            </a:r>
            <a:r>
              <a:rPr i="1" lang="en">
                <a:solidFill>
                  <a:schemeClr val="dk1"/>
                </a:solidFill>
              </a:rPr>
              <a:t>YearsAtCompany</a:t>
            </a:r>
            <a:r>
              <a:rPr lang="en">
                <a:solidFill>
                  <a:schemeClr val="dk1"/>
                </a:solidFill>
              </a:rPr>
              <a:t>, car elle donne une vision plus globale de l'ancienneté de l'employé dans l’entreprise.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Les variables finales retenues pour l’analyse qualitative-quantitative avec Attrition sont donc présentées ici et incluent </a:t>
            </a:r>
            <a:r>
              <a:rPr i="1" lang="en">
                <a:solidFill>
                  <a:schemeClr val="dk1"/>
                </a:solidFill>
              </a:rPr>
              <a:t>MonthlyIncome</a:t>
            </a:r>
            <a:r>
              <a:rPr lang="en">
                <a:solidFill>
                  <a:schemeClr val="dk1"/>
                </a:solidFill>
              </a:rPr>
              <a:t>, </a:t>
            </a:r>
            <a:r>
              <a:rPr i="1" lang="en">
                <a:solidFill>
                  <a:schemeClr val="dk1"/>
                </a:solidFill>
              </a:rPr>
              <a:t>PercentSalaryHike</a:t>
            </a:r>
            <a:r>
              <a:rPr lang="en">
                <a:solidFill>
                  <a:schemeClr val="dk1"/>
                </a:solidFill>
              </a:rPr>
              <a:t>, </a:t>
            </a:r>
            <a:r>
              <a:rPr i="1" lang="en">
                <a:solidFill>
                  <a:schemeClr val="dk1"/>
                </a:solidFill>
              </a:rPr>
              <a:t>YearsSinceLastPromotion</a:t>
            </a:r>
            <a:r>
              <a:rPr lang="en">
                <a:solidFill>
                  <a:schemeClr val="dk1"/>
                </a:solidFill>
              </a:rPr>
              <a:t>, et d’autres, comme vous le voyez.</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Ensuite, pour le second filtrage, nous avons appliqué des tests t de Student et calculé les valeurs d'Eta Squared pour chaque variable numérique afin de vérifier la pertinence de leur association avec </a:t>
            </a:r>
            <a:r>
              <a:rPr i="1" lang="en">
                <a:solidFill>
                  <a:schemeClr val="dk1"/>
                </a:solidFill>
              </a:rPr>
              <a:t>Attrition</a:t>
            </a:r>
            <a:r>
              <a:rPr lang="en">
                <a:solidFill>
                  <a:schemeClr val="dk1"/>
                </a:solidFill>
              </a:rPr>
              <a:t>. Nous avons finalement éliminé la variable </a:t>
            </a:r>
            <a:r>
              <a:rPr i="1" lang="en">
                <a:solidFill>
                  <a:schemeClr val="dk1"/>
                </a:solidFill>
              </a:rPr>
              <a:t>YearsSinceLastPromotion</a:t>
            </a:r>
            <a:r>
              <a:rPr lang="en">
                <a:solidFill>
                  <a:schemeClr val="dk1"/>
                </a:solidFill>
              </a:rPr>
              <a:t> en raison de sa faible valeur d'Eta Squared, indiquant un impact limité. Cependant, nous avons décidé de conserver des variables comme </a:t>
            </a:r>
            <a:r>
              <a:rPr i="1" lang="en">
                <a:solidFill>
                  <a:schemeClr val="dk1"/>
                </a:solidFill>
              </a:rPr>
              <a:t>MonthlyIncome</a:t>
            </a:r>
            <a:r>
              <a:rPr lang="en">
                <a:solidFill>
                  <a:schemeClr val="dk1"/>
                </a:solidFill>
              </a:rPr>
              <a:t> et </a:t>
            </a:r>
            <a:r>
              <a:rPr i="1" lang="en">
                <a:solidFill>
                  <a:schemeClr val="dk1"/>
                </a:solidFill>
              </a:rPr>
              <a:t>PercentSalaryHike</a:t>
            </a:r>
            <a:r>
              <a:rPr lang="en">
                <a:solidFill>
                  <a:schemeClr val="dk1"/>
                </a:solidFill>
              </a:rPr>
              <a:t>, malgré des valeurs Eta Squared plus faibles, car elles pourraient influencer l’attrition de manière indirecte, notamment en rapport avec la satisfaction et les perspectives de carrière des employés.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 appliquant ces différentes étapes de filtrage, nous avons maintenant une sélection de variables affinée, offrant une meilleure base pour analyser les facteurs associés à l’attrition des employés.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15029aa89c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15029aa89c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1F1F1F"/>
                </a:solidFill>
                <a:highlight>
                  <a:srgbClr val="FFFFFF"/>
                </a:highlight>
                <a:latin typeface="Roboto"/>
                <a:ea typeface="Roboto"/>
                <a:cs typeface="Roboto"/>
                <a:sym typeface="Roboto"/>
              </a:rPr>
              <a:t>Cet Analyse vise à etuider la relation entre l'âge (Age) et l'attrition qui pe</a:t>
            </a:r>
            <a:r>
              <a:rPr lang="en" sz="1200">
                <a:solidFill>
                  <a:srgbClr val="1F1F1F"/>
                </a:solidFill>
                <a:highlight>
                  <a:srgbClr val="FFFFFF"/>
                </a:highlight>
                <a:latin typeface="Roboto"/>
                <a:ea typeface="Roboto"/>
                <a:cs typeface="Roboto"/>
                <a:sym typeface="Roboto"/>
              </a:rPr>
              <a:t>ut</a:t>
            </a:r>
            <a:r>
              <a:rPr lang="en" sz="1200">
                <a:solidFill>
                  <a:srgbClr val="1F1F1F"/>
                </a:solidFill>
                <a:highlight>
                  <a:srgbClr val="FFFFFF"/>
                </a:highlight>
                <a:latin typeface="Roboto"/>
                <a:ea typeface="Roboto"/>
                <a:cs typeface="Roboto"/>
                <a:sym typeface="Roboto"/>
              </a:rPr>
              <a:t> indiquer si les employés plus jeunes ou plus âgés sont plus susceptibles de quitter l'entreprise. Cela pourrait révéler des différences de priorités ou de satisfaction en fonction de la tranche d'âge.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ANOVA:</a:t>
            </a:r>
            <a:r>
              <a:rPr lang="en">
                <a:solidFill>
                  <a:schemeClr val="dk1"/>
                </a:solidFill>
              </a:rPr>
              <a:t> Ce test permet de comparer les moyennes de l'âge entre les deux groupes (employés qui restent et ceux qui partent). La p-value très faible (1.996802e-26) indique qu'il y a une différence significative entre ces deux moyennes.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T-test:</a:t>
            </a:r>
            <a:r>
              <a:rPr lang="en">
                <a:solidFill>
                  <a:schemeClr val="dk1"/>
                </a:solidFill>
              </a:rPr>
              <a:t> Ce test confirme l'ANOVA. La p-value très faible (6.951053e-23) indique également une différence significative entre les moyennes des deux groupes.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Eta carré:</a:t>
            </a:r>
            <a:r>
              <a:rPr lang="en">
                <a:solidFill>
                  <a:schemeClr val="dk1"/>
                </a:solidFill>
              </a:rPr>
              <a:t> Cette mesure d'effet indique la proportion de variance de l'âge qui est expliquée par l'attrition. Une valeur de 0.022649 indique un effet faible.</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 boxplot montre que l'âge moyen des employés qui partent est légèrement inférieur à celui des employés qui restent. Cependant, la dispersion des données est importante et les boîtes se chevauchent en grande partie.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Violin plot:</a:t>
            </a:r>
            <a:r>
              <a:rPr lang="en">
                <a:solidFill>
                  <a:schemeClr val="dk1"/>
                </a:solidFill>
              </a:rPr>
              <a:t> confirme les résultats du boxplot. Il montre également la distribution de l'âge dans les deux groupes.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Les histogrammes montrent la distribution de l'âge dans les deux groupes. On observe une légère différence dans la forme des distributions, avec une légère tendance à une distribution plus jeune chez les employés qui partent.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Graphique des Moyennes avec IC  : Ce graphique compare l'âge moyen des employés qui restent dans l'entreprise (Attrition = Non) et ceux qui la quittent (Attrition = Oui). Les "barres d'erreur" (les lignes verticales qui s'étendent au-dessus et en dessous de chaque point) représentent l'intervalle de confiance à 95%. Cela signifie qu'on est à 95% sûr que la vraie moyenne de l'âge de la population se situe à l'intérieur de cet intervalle.</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Âge moyen différent:</a:t>
            </a:r>
            <a:r>
              <a:rPr lang="en">
                <a:solidFill>
                  <a:schemeClr val="dk1"/>
                </a:solidFill>
              </a:rPr>
              <a:t> Ce graphique montre clairement que l'âge moyen des employés qui quittent l'entreprise (Attrition = Oui) est inférieur à celui des employés qui restent (Attrition = Non).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Intervalles de confiance:</a:t>
            </a:r>
            <a:r>
              <a:rPr lang="en">
                <a:solidFill>
                  <a:schemeClr val="dk1"/>
                </a:solidFill>
              </a:rPr>
              <a:t> Les intervalles de confiance des deux groupes ne se chevauchent pas, ce qui renforce l'idée que la différence entre les deux moyennes est statistiquement significative. Autrement dit, cette différence n'est pas due au hasard et il y a de fortes chances qu'elle reflète une réalité dans la population étudiée.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 swarm plot confirme les conclusions tirées des autres graphiques : d’ou on trouve que La distribution des âges pour les employés qui quittent l'entreprise (Attrition = Oui) semble avoir une légère queue à droite evc une densit dans l’intervalle d’age plus jeunes, ce qui signifie qu'il y a une proportion légèrement plus importante de jeunes employés qui partent.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Donc,</a:t>
            </a:r>
            <a:r>
              <a:rPr lang="en">
                <a:solidFill>
                  <a:schemeClr val="dk1"/>
                </a:solidFill>
              </a:rPr>
              <a:t> Les résultats de cette analyse suggèrent qu'il existe une relation faible mais statistiquement significative entre l'âge et l'attrition. Les employés plus jeunes ont tendance à quitter l'entreprise plus fréquemment que les employés plus âgés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15029aa89c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15029aa89c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600"/>
              </a:spcBef>
              <a:spcAft>
                <a:spcPts val="0"/>
              </a:spcAft>
              <a:buClr>
                <a:schemeClr val="dk1"/>
              </a:buClr>
              <a:buSzPts val="1100"/>
              <a:buChar char="●"/>
            </a:pPr>
            <a:r>
              <a:rPr b="1" lang="en">
                <a:solidFill>
                  <a:schemeClr val="dk1"/>
                </a:solidFill>
              </a:rPr>
              <a:t>Les tests ANOVA et T-test </a:t>
            </a:r>
            <a:r>
              <a:rPr lang="en">
                <a:solidFill>
                  <a:schemeClr val="dk1"/>
                </a:solidFill>
              </a:rPr>
              <a:t> permettent de comparer les moyennes du revenu mensuel entre les deux groupes (employés qui restent et ceux qui partent). Les p-values très faibles indiquent qu'il y a une différence significative entre ces deux classes.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Eta squared:</a:t>
            </a:r>
            <a:r>
              <a:rPr lang="en">
                <a:solidFill>
                  <a:schemeClr val="dk1"/>
                </a:solidFill>
              </a:rPr>
              <a:t> indique la proportion de variance du revenu mensuel qui est expliquée par l'attrition. Une valeur de 0.001051 ici indique un effet très faible.</a:t>
            </a:r>
            <a:endParaRPr>
              <a:solidFill>
                <a:schemeClr val="dk1"/>
              </a:solidFill>
            </a:endParaRPr>
          </a:p>
          <a:p>
            <a:pPr indent="0" lvl="0" marL="457200" rtl="0" algn="l">
              <a:lnSpc>
                <a:spcPct val="115000"/>
              </a:lnSpc>
              <a:spcBef>
                <a:spcPts val="600"/>
              </a:spcBef>
              <a:spcAft>
                <a:spcPts val="0"/>
              </a:spcAft>
              <a:buNone/>
            </a:pPr>
            <a:r>
              <a:t/>
            </a:r>
            <a:endParaRPr b="1"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1F1F1F"/>
              </a:buClr>
              <a:buSzPts val="1200"/>
              <a:buFont typeface="Roboto"/>
              <a:buChar char="●"/>
            </a:pPr>
            <a:r>
              <a:rPr b="1" lang="en" sz="1200">
                <a:solidFill>
                  <a:srgbClr val="1F1F1F"/>
                </a:solidFill>
                <a:highlight>
                  <a:srgbClr val="FFFFFF"/>
                </a:highlight>
                <a:latin typeface="Roboto"/>
                <a:ea typeface="Roboto"/>
                <a:cs typeface="Roboto"/>
                <a:sym typeface="Roboto"/>
              </a:rPr>
              <a:t>Boxplot</a:t>
            </a:r>
            <a:r>
              <a:rPr lang="en" sz="1200">
                <a:solidFill>
                  <a:srgbClr val="1F1F1F"/>
                </a:solidFill>
                <a:highlight>
                  <a:srgbClr val="FFFFFF"/>
                </a:highlight>
                <a:latin typeface="Roboto"/>
                <a:ea typeface="Roboto"/>
                <a:cs typeface="Roboto"/>
                <a:sym typeface="Roboto"/>
              </a:rPr>
              <a:t> : montre que La médiane des salaires est légèrement plus élevée pour les employés qui restent, ce qui suggère que les revenus plus élevés pourraient réduire la probabilité de départ. L'écart interquartile est plus large pour ceux qui restent, indiquant une plus grande variation de salaires parmi eux, et la présence d'outliers dans le groupe des partants montre des cas particuliers.</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b="1" lang="en" sz="1200">
                <a:solidFill>
                  <a:srgbClr val="1F1F1F"/>
                </a:solidFill>
                <a:highlight>
                  <a:srgbClr val="FFFFFF"/>
                </a:highlight>
                <a:latin typeface="Roboto"/>
                <a:ea typeface="Roboto"/>
                <a:cs typeface="Roboto"/>
                <a:sym typeface="Roboto"/>
              </a:rPr>
              <a:t>Violin plot</a:t>
            </a:r>
            <a:r>
              <a:rPr lang="en" sz="1200">
                <a:solidFill>
                  <a:srgbClr val="1F1F1F"/>
                </a:solidFill>
                <a:highlight>
                  <a:srgbClr val="FFFFFF"/>
                </a:highlight>
                <a:latin typeface="Roboto"/>
                <a:ea typeface="Roboto"/>
                <a:cs typeface="Roboto"/>
                <a:sym typeface="Roboto"/>
              </a:rPr>
              <a:t> : La densité des revenus confirme que les employés qui restent tendent vers des salaires plus élevés. La forme des violons suggère aussi une distribution légèrement asymétrique pour ceux qui restent.</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b="1" lang="en" sz="1200">
                <a:solidFill>
                  <a:srgbClr val="1F1F1F"/>
                </a:solidFill>
                <a:highlight>
                  <a:srgbClr val="FFFFFF"/>
                </a:highlight>
                <a:latin typeface="Roboto"/>
                <a:ea typeface="Roboto"/>
                <a:cs typeface="Roboto"/>
                <a:sym typeface="Roboto"/>
              </a:rPr>
              <a:t>Histogramme</a:t>
            </a:r>
            <a:r>
              <a:rPr lang="en" sz="1200">
                <a:solidFill>
                  <a:srgbClr val="1F1F1F"/>
                </a:solidFill>
                <a:highlight>
                  <a:srgbClr val="FFFFFF"/>
                </a:highlight>
                <a:latin typeface="Roboto"/>
                <a:ea typeface="Roboto"/>
                <a:cs typeface="Roboto"/>
                <a:sym typeface="Roboto"/>
              </a:rPr>
              <a:t> : La comparaison des distributions montre une légère surreprésentation des revenus élevés chez les employés qui restent, indiquant une possible relation entre le salaire et la rétention.</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Roboto"/>
                <a:ea typeface="Roboto"/>
                <a:cs typeface="Roboto"/>
                <a:sym typeface="Roboto"/>
              </a:rPr>
              <a:t>Graphique des Moyennes avec IC ici  montre que les employés qui quittent l'entreprise (Attrition = Oui) ont un revenu mensuel moyen légèrement inférieur à ceux qui restent (Attrition = Non), bien que la différence ne soit pas très importante étant donné que les intervalles de confiance se chevauchent.</a:t>
            </a:r>
            <a:endParaRPr sz="120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Roboto"/>
              <a:buChar char="●"/>
            </a:pPr>
            <a:r>
              <a:rPr b="1" lang="en" sz="1200">
                <a:solidFill>
                  <a:srgbClr val="1F1F1F"/>
                </a:solidFill>
                <a:highlight>
                  <a:srgbClr val="FFFFFF"/>
                </a:highlight>
                <a:latin typeface="Roboto"/>
                <a:ea typeface="Roboto"/>
                <a:cs typeface="Roboto"/>
                <a:sym typeface="Roboto"/>
              </a:rPr>
              <a:t>Swarm plot</a:t>
            </a:r>
            <a:r>
              <a:rPr lang="en" sz="1200">
                <a:solidFill>
                  <a:srgbClr val="1F1F1F"/>
                </a:solidFill>
                <a:highlight>
                  <a:srgbClr val="FFFFFF"/>
                </a:highlight>
                <a:latin typeface="Roboto"/>
                <a:ea typeface="Roboto"/>
                <a:cs typeface="Roboto"/>
                <a:sym typeface="Roboto"/>
              </a:rPr>
              <a:t> : Les points montrent une dispersion générale, mais une tendance émerge, avec les revenus les plus élevés associés à une probabilité accrue de rester en poste. </a:t>
            </a:r>
            <a:endParaRPr sz="1200">
              <a:solidFill>
                <a:srgbClr val="1F1F1F"/>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1F1F1F"/>
                </a:solidFill>
                <a:highlight>
                  <a:srgbClr val="FFFFFF"/>
                </a:highlight>
                <a:latin typeface="Roboto"/>
                <a:ea typeface="Roboto"/>
                <a:cs typeface="Roboto"/>
                <a:sym typeface="Roboto"/>
              </a:rPr>
              <a:t>Pour conclure ,  Les résultats de cette analyse suggèrent qu'il existe une relation faible mais statistiquement significative entre le revenu mensuel et l'attrition. Les employés ayant un revenu mensuel plus faible ont tendance à quitter l'entreprise plus fréquemment. </a:t>
            </a:r>
            <a:endParaRPr sz="1200">
              <a:solidFill>
                <a:srgbClr val="1F1F1F"/>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b="1">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15029aa89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15029aa89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Notre analyse de la matrice de dispersion, centrée sur les variables quantitatives et colorée par l'attrition, révèle plusieurs tendances. Les points colorés illustrent comment les employés qui quittent et ceux qui restent se répartissent selon les variables numériques. Les distributions univariées sur la diagonale montrent des différences potentielles pour certaines variables comme MonthlyIncome et TotalWorkingYears. Enfin, bien que peu de corrélations linéaires fortes apparaissent, certaines combinaisons de variables, comme Age et TotalWorkingYears, montrent des regroupements distincts qui peuvent indiquer des segments à risque d'attrition.</a:t>
            </a:r>
            <a:endParaRPr b="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15029aa89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15029aa89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highlight>
                  <a:srgbClr val="FFFFFF"/>
                </a:highlight>
                <a:latin typeface="Roboto"/>
                <a:ea typeface="Roboto"/>
                <a:cs typeface="Roboto"/>
                <a:sym typeface="Roboto"/>
              </a:rPr>
              <a:t>L’Analyse en Composantes Principales (ACP) est une technique statistique de réduction de dimension qui permet de résumer les informations d’un grand ensemble de variables quantitatives en un nombre réduit de nouvelles variables, appelées composantes principales, tout en minimisant la perte d’information . ACP a comme objectif :</a:t>
            </a:r>
            <a:endParaRPr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1F1F1F"/>
                </a:solidFill>
                <a:highlight>
                  <a:srgbClr val="FFFFFF"/>
                </a:highlight>
                <a:latin typeface="Roboto"/>
                <a:ea typeface="Roboto"/>
                <a:cs typeface="Roboto"/>
                <a:sym typeface="Roboto"/>
              </a:rPr>
              <a:t>*</a:t>
            </a:r>
            <a:endParaRPr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1F1F1F"/>
                </a:solidFill>
                <a:highlight>
                  <a:srgbClr val="FFFFFF"/>
                </a:highlight>
                <a:latin typeface="Roboto"/>
                <a:ea typeface="Roboto"/>
                <a:cs typeface="Roboto"/>
                <a:sym typeface="Roboto"/>
              </a:rPr>
              <a:t>*</a:t>
            </a:r>
            <a:endParaRPr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1F1F1F"/>
              </a:solidFill>
              <a:highlight>
                <a:srgbClr val="FFFFFF"/>
              </a:highlight>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15029aa89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15029aa89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highlight>
                  <a:srgbClr val="FFFFFF"/>
                </a:highlight>
                <a:latin typeface="Roboto"/>
                <a:ea typeface="Roboto"/>
                <a:cs typeface="Roboto"/>
                <a:sym typeface="Roboto"/>
              </a:rPr>
              <a:t>Le graphique ci contre est une représentation en trois dimensions des résultats d'une ACP. Chaque point sur ce graphique représente une observation de notre dataset </a:t>
            </a:r>
            <a:endParaRPr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1F1F1F"/>
                </a:solidFill>
                <a:highlight>
                  <a:srgbClr val="FFFFFF"/>
                </a:highlight>
                <a:latin typeface="Roboto"/>
                <a:ea typeface="Roboto"/>
                <a:cs typeface="Roboto"/>
                <a:sym typeface="Roboto"/>
              </a:rPr>
              <a:t> Les axes représentent les principales composantes et ils sont ordonnés par ordre d'importance. La première composante explique la plus grande part de la variance des données, la deuxième un peu moins, et ainsi de suite. </a:t>
            </a:r>
            <a:endParaRPr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1F1F1F"/>
                </a:solidFill>
                <a:highlight>
                  <a:srgbClr val="FFFFFF"/>
                </a:highlight>
                <a:latin typeface="Roboto"/>
                <a:ea typeface="Roboto"/>
                <a:cs typeface="Roboto"/>
                <a:sym typeface="Roboto"/>
              </a:rPr>
              <a:t>Les trois composantes principales expliquent environ 50,75 % de la variance totale des données, ce qui permet de réduire la dimensionnalité tout en préservant une grande partie de l'information. Cette réduction permet de visualiser les données dans un espace tridimensionnel, où les points proches reflètent des observations similaires, tandis que les points éloignés peuvent indiquer des anomalies ou des observations atypiques.</a:t>
            </a:r>
            <a:endParaRPr sz="1200">
              <a:solidFill>
                <a:srgbClr val="1F1F1F"/>
              </a:solidFill>
              <a:highlight>
                <a:srgbClr val="FFFFFF"/>
              </a:highlight>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15029aa89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15029aa89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Pour une meilleure compréhension des données, nous avons décidé de nous concentrer davantage sur l'étape d'exploration en identifiant et analysant les valeurs aberrantes. Comme nous le savons, les valeurs aberrantes se divisent en deux grandes catégories : les valeurs aberrantes erronées et les valeurs atypiques. Afin de les identifier et de les traiter, nous avons utilisé la méthode de l'</a:t>
            </a:r>
            <a:r>
              <a:rPr b="1" lang="en">
                <a:solidFill>
                  <a:schemeClr val="dk1"/>
                </a:solidFill>
              </a:rPr>
              <a:t>IQR (Interquartile Range)</a:t>
            </a:r>
            <a:r>
              <a:rPr lang="en">
                <a:solidFill>
                  <a:schemeClr val="dk1"/>
                </a:solidFill>
              </a:rPr>
              <a:t>, qui repose sur la mesure de dispersion des données. Après avoir appliqué cette méthode, nous nous concentrerons sur trois variables clés particulièrement pertinentes pour notre objectif de modélisation : </a:t>
            </a:r>
            <a:r>
              <a:rPr b="1" lang="en">
                <a:solidFill>
                  <a:schemeClr val="dk1"/>
                </a:solidFill>
              </a:rPr>
              <a:t>MonthlyIncome</a:t>
            </a:r>
            <a:r>
              <a:rPr lang="en">
                <a:solidFill>
                  <a:schemeClr val="dk1"/>
                </a:solidFill>
              </a:rPr>
              <a:t>, </a:t>
            </a:r>
            <a:r>
              <a:rPr b="1" lang="en">
                <a:solidFill>
                  <a:schemeClr val="dk1"/>
                </a:solidFill>
              </a:rPr>
              <a:t>TotalWorkingYears</a:t>
            </a:r>
            <a:r>
              <a:rPr lang="en">
                <a:solidFill>
                  <a:schemeClr val="dk1"/>
                </a:solidFill>
              </a:rPr>
              <a:t>, et </a:t>
            </a:r>
            <a:r>
              <a:rPr b="1" lang="en">
                <a:solidFill>
                  <a:schemeClr val="dk1"/>
                </a:solidFill>
              </a:rPr>
              <a:t>YearsAtCompany</a:t>
            </a:r>
            <a:r>
              <a:rPr lang="en">
                <a:solidFill>
                  <a:schemeClr val="dk1"/>
                </a:solidFill>
              </a:rPr>
              <a:t>.</a:t>
            </a:r>
            <a:endParaRPr sz="1200">
              <a:solidFill>
                <a:srgbClr val="1F1F1F"/>
              </a:solidFill>
              <a:highlight>
                <a:srgbClr val="FFFFFF"/>
              </a:highlight>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15029aa89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15029aa89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Prenons comme exemple la variable </a:t>
            </a:r>
            <a:r>
              <a:rPr b="1" lang="en" sz="1300">
                <a:solidFill>
                  <a:schemeClr val="dk1"/>
                </a:solidFill>
              </a:rPr>
              <a:t>MonthlyIncome .</a:t>
            </a:r>
            <a:r>
              <a:rPr lang="en" sz="1400">
                <a:solidFill>
                  <a:srgbClr val="1F1F1F"/>
                </a:solidFill>
                <a:highlight>
                  <a:srgbClr val="FFFFFF"/>
                </a:highlight>
                <a:latin typeface="Roboto"/>
                <a:ea typeface="Roboto"/>
                <a:cs typeface="Roboto"/>
                <a:sym typeface="Roboto"/>
              </a:rPr>
              <a:t>Nous avons utilisé une régression linéaire multiple pour analyser cette relation, en tenant compte de deux variables principales : </a:t>
            </a:r>
            <a:r>
              <a:rPr b="1" lang="en" sz="1400">
                <a:solidFill>
                  <a:srgbClr val="1F1F1F"/>
                </a:solidFill>
                <a:highlight>
                  <a:srgbClr val="FFFFFF"/>
                </a:highlight>
                <a:latin typeface="Roboto"/>
                <a:ea typeface="Roboto"/>
                <a:cs typeface="Roboto"/>
                <a:sym typeface="Roboto"/>
              </a:rPr>
              <a:t>TotalWorkingYears</a:t>
            </a:r>
            <a:r>
              <a:rPr lang="en" sz="1400">
                <a:solidFill>
                  <a:srgbClr val="1F1F1F"/>
                </a:solidFill>
                <a:highlight>
                  <a:srgbClr val="FFFFFF"/>
                </a:highlight>
                <a:latin typeface="Roboto"/>
                <a:ea typeface="Roboto"/>
                <a:cs typeface="Roboto"/>
                <a:sym typeface="Roboto"/>
              </a:rPr>
              <a:t> et </a:t>
            </a:r>
            <a:r>
              <a:rPr b="1" lang="en" sz="1400">
                <a:solidFill>
                  <a:srgbClr val="1F1F1F"/>
                </a:solidFill>
                <a:highlight>
                  <a:srgbClr val="FFFFFF"/>
                </a:highlight>
                <a:latin typeface="Roboto"/>
                <a:ea typeface="Roboto"/>
                <a:cs typeface="Roboto"/>
                <a:sym typeface="Roboto"/>
              </a:rPr>
              <a:t>JobRole</a:t>
            </a:r>
            <a:r>
              <a:rPr lang="en" sz="1400">
                <a:solidFill>
                  <a:srgbClr val="1F1F1F"/>
                </a:solidFill>
                <a:highlight>
                  <a:srgbClr val="FFFFFF"/>
                </a:highlight>
                <a:latin typeface="Roboto"/>
                <a:ea typeface="Roboto"/>
                <a:cs typeface="Roboto"/>
                <a:sym typeface="Roboto"/>
              </a:rPr>
              <a:t> .</a:t>
            </a:r>
            <a:r>
              <a:rPr lang="en" sz="1300">
                <a:solidFill>
                  <a:schemeClr val="dk1"/>
                </a:solidFill>
              </a:rPr>
              <a:t>Le modèle de régression montre que l'expérience professionnelle (</a:t>
            </a:r>
            <a:r>
              <a:rPr b="1" lang="en" sz="1300">
                <a:solidFill>
                  <a:schemeClr val="dk1"/>
                </a:solidFill>
              </a:rPr>
              <a:t>TotalWorkingYears</a:t>
            </a:r>
            <a:r>
              <a:rPr lang="en" sz="1300">
                <a:solidFill>
                  <a:schemeClr val="dk1"/>
                </a:solidFill>
              </a:rPr>
              <a:t>) a un impact significatif sur le salaire mensuel, avec un coefficient de </a:t>
            </a:r>
            <a:r>
              <a:rPr b="1" lang="en" sz="1300">
                <a:solidFill>
                  <a:schemeClr val="dk1"/>
                </a:solidFill>
              </a:rPr>
              <a:t>-863.7575</a:t>
            </a:r>
            <a:r>
              <a:rPr lang="en" sz="1300">
                <a:solidFill>
                  <a:schemeClr val="dk1"/>
                </a:solidFill>
              </a:rPr>
              <a:t> et une </a:t>
            </a:r>
            <a:r>
              <a:rPr b="1" lang="en" sz="1300">
                <a:solidFill>
                  <a:schemeClr val="dk1"/>
                </a:solidFill>
              </a:rPr>
              <a:t>p-value de 0.031</a:t>
            </a:r>
            <a:r>
              <a:rPr lang="en" sz="1300">
                <a:solidFill>
                  <a:schemeClr val="dk1"/>
                </a:solidFill>
              </a:rPr>
              <a:t>, indiquant qu'une année supplémentaire d'expérience diminue en moyenne le salaire de 863,76 unités, ce qui pourrait refléter un ajustement dans le salaire en fonction de l'expérience au sein de l'entreprise. De plus, l'interaction entre </a:t>
            </a:r>
            <a:r>
              <a:rPr b="1" lang="en" sz="1300">
                <a:solidFill>
                  <a:schemeClr val="dk1"/>
                </a:solidFill>
              </a:rPr>
              <a:t>TotalWorkingYears</a:t>
            </a:r>
            <a:r>
              <a:rPr lang="en" sz="1300">
                <a:solidFill>
                  <a:schemeClr val="dk1"/>
                </a:solidFill>
              </a:rPr>
              <a:t> et des rôles spécifiques, comme celui de </a:t>
            </a:r>
            <a:r>
              <a:rPr b="1" lang="en" sz="1300">
                <a:solidFill>
                  <a:schemeClr val="dk1"/>
                </a:solidFill>
              </a:rPr>
              <a:t>"Research Scientist" </a:t>
            </a:r>
            <a:r>
              <a:rPr lang="en" sz="1300">
                <a:solidFill>
                  <a:schemeClr val="dk1"/>
                </a:solidFill>
              </a:rPr>
              <a:t>(p-value = 0.002), montre que l'impact de l'expérience varie selon les postes, suggérant que des employés avec une longue expérience dans certains rôles, comme les chercheurs, bénéficient d'un salaire plus élevé par rapport à d'autres rôles moins expérimentés.  Et de meme pour </a:t>
            </a:r>
            <a:r>
              <a:rPr b="1" lang="en">
                <a:solidFill>
                  <a:schemeClr val="dk1"/>
                </a:solidFill>
              </a:rPr>
              <a:t>YearsAtCompany </a:t>
            </a:r>
            <a:r>
              <a:rPr lang="en">
                <a:solidFill>
                  <a:schemeClr val="dk1"/>
                </a:solidFill>
              </a:rPr>
              <a:t>et</a:t>
            </a:r>
            <a:r>
              <a:rPr b="1" lang="en">
                <a:solidFill>
                  <a:schemeClr val="dk1"/>
                </a:solidFill>
              </a:rPr>
              <a:t> TotalWorkingYears</a:t>
            </a:r>
            <a:endParaRPr sz="14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476f7218d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1476f7218d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Nous passons maintenant à la phase de modélisation, où nous allons appliquer et évaluer différents modèles de classification pour prédire l'attrition des employés. Cette étape nous permettra d’identifier le modèle le plus performant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14e103e248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14e103e248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Dans la préparation des données, nous avons d'abord réorganisé les colonnes en plaçant l'attribut cible, </a:t>
            </a:r>
            <a:r>
              <a:rPr i="1" lang="en">
                <a:solidFill>
                  <a:schemeClr val="dk1"/>
                </a:solidFill>
              </a:rPr>
              <a:t>Attrition</a:t>
            </a:r>
            <a:r>
              <a:rPr lang="en">
                <a:solidFill>
                  <a:schemeClr val="dk1"/>
                </a:solidFill>
              </a:rPr>
              <a:t>, en première position, facilitant ainsi la gestion et l'analyse des résultats. Ensuite, nous avons converti les variables catégorielles en valeurs numériques à l'aide du </a:t>
            </a:r>
            <a:r>
              <a:rPr i="1" lang="en">
                <a:solidFill>
                  <a:schemeClr val="dk1"/>
                </a:solidFill>
              </a:rPr>
              <a:t>LabelEncoder</a:t>
            </a:r>
            <a:r>
              <a:rPr lang="en">
                <a:solidFill>
                  <a:schemeClr val="dk1"/>
                </a:solidFill>
              </a:rPr>
              <a:t>, une étape clé car la plupart des modèles de machine learning nécessitent des données numériques. Enfin, nous avons appliqué une normalisation avec le </a:t>
            </a:r>
            <a:r>
              <a:rPr i="1" lang="en">
                <a:solidFill>
                  <a:schemeClr val="dk1"/>
                </a:solidFill>
              </a:rPr>
              <a:t>StandardScaler</a:t>
            </a:r>
            <a:r>
              <a:rPr lang="en">
                <a:solidFill>
                  <a:schemeClr val="dk1"/>
                </a:solidFill>
              </a:rPr>
              <a:t> pour que toutes les variables soient sur une échelle comparable, évitant ainsi que certaines caractéristiques influencent excessivement le modèle.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L’introduction est </a:t>
            </a:r>
            <a:r>
              <a:rPr lang="en"/>
              <a:t>composée</a:t>
            </a:r>
            <a:r>
              <a:rPr lang="en"/>
              <a:t> de trois partie </a:t>
            </a:r>
            <a:endParaRPr/>
          </a:p>
          <a:p>
            <a:pPr indent="0" lvl="0" marL="0" rtl="0" algn="l">
              <a:spcBef>
                <a:spcPts val="0"/>
              </a:spcBef>
              <a:spcAft>
                <a:spcPts val="0"/>
              </a:spcAft>
              <a:buNone/>
            </a:pPr>
            <a:r>
              <a:rPr lang="en"/>
              <a:t>Présentation du contexte du projet</a:t>
            </a:r>
            <a:endParaRPr/>
          </a:p>
          <a:p>
            <a:pPr indent="0" lvl="0" marL="0" rtl="0" algn="l">
              <a:spcBef>
                <a:spcPts val="0"/>
              </a:spcBef>
              <a:spcAft>
                <a:spcPts val="0"/>
              </a:spcAft>
              <a:buNone/>
            </a:pPr>
            <a:r>
              <a:rPr lang="en"/>
              <a:t>Définition de l’attrition des employés et de son impact</a:t>
            </a:r>
            <a:endParaRPr/>
          </a:p>
          <a:p>
            <a:pPr indent="0" lvl="0" marL="0" rtl="0" algn="l">
              <a:spcBef>
                <a:spcPts val="0"/>
              </a:spcBef>
              <a:spcAft>
                <a:spcPts val="0"/>
              </a:spcAft>
              <a:buNone/>
            </a:pPr>
            <a:r>
              <a:rPr lang="en"/>
              <a:t>Et enfin l’objectif du project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14e103e248_4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14e103e248_4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Nous avons ensuite divisé les données en ensembles d'entraînement et de test en utilisant </a:t>
            </a:r>
            <a:r>
              <a:rPr i="1" lang="en">
                <a:solidFill>
                  <a:schemeClr val="dk1"/>
                </a:solidFill>
              </a:rPr>
              <a:t>StratifiedShuffleSplit</a:t>
            </a:r>
            <a:r>
              <a:rPr lang="en">
                <a:solidFill>
                  <a:schemeClr val="dk1"/>
                </a:solidFill>
              </a:rPr>
              <a:t>, garantissant que la distribution de </a:t>
            </a:r>
            <a:r>
              <a:rPr i="1" lang="en">
                <a:solidFill>
                  <a:schemeClr val="dk1"/>
                </a:solidFill>
              </a:rPr>
              <a:t>Attrition</a:t>
            </a:r>
            <a:r>
              <a:rPr lang="en">
                <a:solidFill>
                  <a:schemeClr val="dk1"/>
                </a:solidFill>
              </a:rPr>
              <a:t> est équitablement répartie. Nous avons opté pour un test de 20 % avec une valeur fixe de </a:t>
            </a:r>
            <a:r>
              <a:rPr i="1" lang="en">
                <a:solidFill>
                  <a:schemeClr val="dk1"/>
                </a:solidFill>
              </a:rPr>
              <a:t>random_state</a:t>
            </a:r>
            <a:r>
              <a:rPr lang="en">
                <a:solidFill>
                  <a:schemeClr val="dk1"/>
                </a:solidFill>
              </a:rPr>
              <a:t> pour assurer la reproductibilité.</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14e103e248_4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14e103e248_4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Dans la sélection du modèle, nous avons testé plusieurs algorithmes de classification, notamment la Régression Logistique, le K-Nearest Neighbors, l'Arbre de Décision, la Forêt Aléatoire et XGBoost. Pour chaque modèle, nous avons effectué une validation croisée et mesuré les performances en termes de précision, rappel, F1-score et AUC-ROC, puis tracé les courbes ROC pour évaluer leur capacité de classification. Les résultats ont été présentés dans un tableau récapitulatif pour comparer les performances</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14e103e248_4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14e103e248_4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Dans la sélection du modèle, nous avons testé plusieurs algorithmes de classification, notamment la Régression Logistique, le K-Nearest Neighbors, l'Arbre de Décision, la Forêt Aléatoire et XGBoost. Pour chaque modèle, nous avons effectué une validation croisée et mesuré les performances en termes de précision, rappel, F1-score et AUC-ROC, puis tracé les courbes ROC pour évaluer leur capacité de classification. Les résultats ont été présentés dans un tableau récapitulatif pour comparer les performances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4e103e248_4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4e103e248_4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Dans la sélection du modèle, nous avons testé plusieurs algorithmes de classification, notamment la Régression Logistique, le K-Nearest Neighbors, l'Arbre de Décision, la Forêt Aléatoire et XGBoost. Pour chaque modèle, nous avons effectué une validation croisée et mesuré les performances en termes de précision, rappel, F1-score et AUC-ROC, puis tracé les courbes ROC pour évaluer leur capacité de classification. Les résultats ont été présentés dans un tableau récapitulatif pour comparer les performances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Enfin, après une évaluation approfondie, nous avons retenu </a:t>
            </a:r>
            <a:r>
              <a:rPr i="1" lang="en">
                <a:solidFill>
                  <a:schemeClr val="dk1"/>
                </a:solidFill>
              </a:rPr>
              <a:t>Random Forest</a:t>
            </a:r>
            <a:r>
              <a:rPr lang="en">
                <a:solidFill>
                  <a:schemeClr val="dk1"/>
                </a:solidFill>
              </a:rPr>
              <a:t> comme modèle final. Bien que </a:t>
            </a:r>
            <a:r>
              <a:rPr i="1" lang="en">
                <a:solidFill>
                  <a:schemeClr val="dk1"/>
                </a:solidFill>
              </a:rPr>
              <a:t>XGBoost</a:t>
            </a:r>
            <a:r>
              <a:rPr lang="en">
                <a:solidFill>
                  <a:schemeClr val="dk1"/>
                </a:solidFill>
              </a:rPr>
              <a:t> offre des scores légèrement supérieurs en précision et rappel, </a:t>
            </a:r>
            <a:r>
              <a:rPr i="1" lang="en">
                <a:solidFill>
                  <a:schemeClr val="dk1"/>
                </a:solidFill>
              </a:rPr>
              <a:t>Random Forest</a:t>
            </a:r>
            <a:r>
              <a:rPr lang="en">
                <a:solidFill>
                  <a:schemeClr val="dk1"/>
                </a:solidFill>
              </a:rPr>
              <a:t> propose un excellent compromis entre performance et simplicité. Avec une précision de 97,85 % et un score AUC-ROC de 0,993, il offre une robustesse et une facilité d'interprétation idéales pour une application pratique, garantissant ainsi un bon équilibre entre précision, robustesse et facilité de déploiement.</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1476f7218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1476f7218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Nous passons maintenant à la phase d'évaluation, où nous allons analyser les performances de notre modèle, ajuster ses paramètres pour optimiser les résultats et explorer l'impact des différentes caractéristiques. Cette étape nous permettra d’identifier les variables les plus significatives et d’affiner notre modèle pour une meilleure précision et interprétation.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14e103e248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14e103e248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Nous passons maintenant à la phase d'évaluation, où nous allons analyser les performances de notre modèle, ajuster ses paramètres pour optimiser les résultats et explorer l'impact des différentes caractéristiques. Cette étape nous permettra d’identifier les variables les plus significatives et d’affiner notre modèle pour une meilleure précision et interprétation.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14e103e248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14e103e248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Dans l'étape de </a:t>
            </a:r>
            <a:r>
              <a:rPr b="1" lang="en">
                <a:solidFill>
                  <a:schemeClr val="dk1"/>
                </a:solidFill>
              </a:rPr>
              <a:t>sélection des variables</a:t>
            </a:r>
            <a:r>
              <a:rPr lang="en">
                <a:solidFill>
                  <a:schemeClr val="dk1"/>
                </a:solidFill>
              </a:rPr>
              <a:t> (features selection), nous avons visualisé l'importance des caractéristiques à l'aide de l'algorithme </a:t>
            </a:r>
            <a:r>
              <a:rPr b="1" lang="en">
                <a:solidFill>
                  <a:schemeClr val="dk1"/>
                </a:solidFill>
              </a:rPr>
              <a:t>Random Forest</a:t>
            </a:r>
            <a:r>
              <a:rPr lang="en">
                <a:solidFill>
                  <a:schemeClr val="dk1"/>
                </a:solidFill>
              </a:rPr>
              <a:t>. Pour ce faire, nous avons généré un </a:t>
            </a:r>
            <a:r>
              <a:rPr b="1" lang="en">
                <a:solidFill>
                  <a:schemeClr val="dk1"/>
                </a:solidFill>
              </a:rPr>
              <a:t>barplot horizontal</a:t>
            </a:r>
            <a:r>
              <a:rPr lang="en">
                <a:solidFill>
                  <a:schemeClr val="dk1"/>
                </a:solidFill>
              </a:rPr>
              <a:t> représentant les caractéristiques les plus importantes, permettant d'identifier rapidement les variables ayant le plus grand impact sur le modèle. Cela a été accompli en utilisant la méthode </a:t>
            </a:r>
            <a:r>
              <a:rPr lang="en">
                <a:solidFill>
                  <a:srgbClr val="188038"/>
                </a:solidFill>
                <a:latin typeface="Roboto Mono"/>
                <a:ea typeface="Roboto Mono"/>
                <a:cs typeface="Roboto Mono"/>
                <a:sym typeface="Roboto Mono"/>
              </a:rPr>
              <a:t>feature_importances_</a:t>
            </a:r>
            <a:r>
              <a:rPr lang="en">
                <a:solidFill>
                  <a:schemeClr val="dk1"/>
                </a:solidFill>
              </a:rPr>
              <a:t> du modèle RandomForest, suivie de l'organisation et de l'affichage des caractéristiques triées par ordre d'importance.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Ensuite, plusieurs visualisations ont été réalisées pour mieux comprendre la distribution des données et les relations entre les différentes variables et l'attribut </a:t>
            </a:r>
            <a:r>
              <a:rPr b="1" lang="en">
                <a:solidFill>
                  <a:schemeClr val="dk1"/>
                </a:solidFill>
              </a:rPr>
              <a:t>Attrition</a:t>
            </a:r>
            <a:r>
              <a:rPr lang="en">
                <a:solidFill>
                  <a:schemeClr val="dk1"/>
                </a:solidFill>
              </a:rPr>
              <a:t>. Nous avons utilisé des graphiques </a:t>
            </a:r>
            <a:r>
              <a:rPr b="1" lang="en">
                <a:solidFill>
                  <a:schemeClr val="dk1"/>
                </a:solidFill>
              </a:rPr>
              <a:t>countplot</a:t>
            </a:r>
            <a:r>
              <a:rPr lang="en">
                <a:solidFill>
                  <a:schemeClr val="dk1"/>
                </a:solidFill>
              </a:rPr>
              <a:t> pour analyser la distribution de l'attribut </a:t>
            </a:r>
            <a:r>
              <a:rPr b="1" lang="en">
                <a:solidFill>
                  <a:schemeClr val="dk1"/>
                </a:solidFill>
              </a:rPr>
              <a:t>Age</a:t>
            </a:r>
            <a:r>
              <a:rPr lang="en">
                <a:solidFill>
                  <a:schemeClr val="dk1"/>
                </a:solidFill>
              </a:rPr>
              <a:t>, </a:t>
            </a:r>
            <a:r>
              <a:rPr b="1" lang="en">
                <a:solidFill>
                  <a:schemeClr val="dk1"/>
                </a:solidFill>
              </a:rPr>
              <a:t>TotalWorkingYears</a:t>
            </a:r>
            <a:r>
              <a:rPr lang="en">
                <a:solidFill>
                  <a:schemeClr val="dk1"/>
                </a:solidFill>
              </a:rPr>
              <a:t> et </a:t>
            </a:r>
            <a:r>
              <a:rPr b="1" lang="en">
                <a:solidFill>
                  <a:schemeClr val="dk1"/>
                </a:solidFill>
              </a:rPr>
              <a:t>DistanceFromHome</a:t>
            </a:r>
            <a:r>
              <a:rPr lang="en">
                <a:solidFill>
                  <a:schemeClr val="dk1"/>
                </a:solidFill>
              </a:rPr>
              <a:t> par rapport à </a:t>
            </a:r>
            <a:r>
              <a:rPr b="1" lang="en">
                <a:solidFill>
                  <a:schemeClr val="dk1"/>
                </a:solidFill>
              </a:rPr>
              <a:t>Attrition</a:t>
            </a:r>
            <a:r>
              <a:rPr lang="en">
                <a:solidFill>
                  <a:schemeClr val="dk1"/>
                </a:solidFill>
              </a:rPr>
              <a:t>, ainsi que des </a:t>
            </a:r>
            <a:r>
              <a:rPr b="1" lang="en">
                <a:solidFill>
                  <a:schemeClr val="dk1"/>
                </a:solidFill>
              </a:rPr>
              <a:t>KDE plots</a:t>
            </a:r>
            <a:r>
              <a:rPr lang="en">
                <a:solidFill>
                  <a:schemeClr val="dk1"/>
                </a:solidFill>
              </a:rPr>
              <a:t> (Kernel Density Estimates) pour explorer les distributions des variables </a:t>
            </a:r>
            <a:r>
              <a:rPr b="1" lang="en">
                <a:solidFill>
                  <a:schemeClr val="dk1"/>
                </a:solidFill>
              </a:rPr>
              <a:t>MonthlyIncome</a:t>
            </a:r>
            <a:r>
              <a:rPr lang="en">
                <a:solidFill>
                  <a:schemeClr val="dk1"/>
                </a:solidFill>
              </a:rPr>
              <a:t>, </a:t>
            </a:r>
            <a:r>
              <a:rPr b="1" lang="en">
                <a:solidFill>
                  <a:schemeClr val="dk1"/>
                </a:solidFill>
              </a:rPr>
              <a:t>Average_Daily_Work_Hours</a:t>
            </a:r>
            <a:r>
              <a:rPr lang="en">
                <a:solidFill>
                  <a:schemeClr val="dk1"/>
                </a:solidFill>
              </a:rPr>
              <a:t>, </a:t>
            </a:r>
            <a:r>
              <a:rPr b="1" lang="en">
                <a:solidFill>
                  <a:schemeClr val="dk1"/>
                </a:solidFill>
              </a:rPr>
              <a:t>YearsAtCompany</a:t>
            </a:r>
            <a:r>
              <a:rPr lang="en">
                <a:solidFill>
                  <a:schemeClr val="dk1"/>
                </a:solidFill>
              </a:rPr>
              <a:t>, et </a:t>
            </a:r>
            <a:r>
              <a:rPr b="1" lang="en">
                <a:solidFill>
                  <a:schemeClr val="dk1"/>
                </a:solidFill>
              </a:rPr>
              <a:t>PercentSalaryHike</a:t>
            </a:r>
            <a:r>
              <a:rPr lang="en">
                <a:solidFill>
                  <a:schemeClr val="dk1"/>
                </a:solidFill>
              </a:rPr>
              <a:t> en fonction de </a:t>
            </a:r>
            <a:r>
              <a:rPr b="1" lang="en">
                <a:solidFill>
                  <a:schemeClr val="dk1"/>
                </a:solidFill>
              </a:rPr>
              <a:t>Attrition</a:t>
            </a:r>
            <a:r>
              <a:rPr lang="en">
                <a:solidFill>
                  <a:schemeClr val="dk1"/>
                </a:solidFill>
              </a:rPr>
              <a:t>. Ces visualisations nous permettent de mieux comprendre comment ces caractéristiques influencent le taux de départ des employés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14e103e248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314e103e248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Dans cette étape, nous avons utilisé un </a:t>
            </a:r>
            <a:r>
              <a:rPr b="1" lang="en">
                <a:solidFill>
                  <a:schemeClr val="dk1"/>
                </a:solidFill>
              </a:rPr>
              <a:t>Random Forest Classifier</a:t>
            </a:r>
            <a:r>
              <a:rPr lang="en">
                <a:solidFill>
                  <a:schemeClr val="dk1"/>
                </a:solidFill>
              </a:rPr>
              <a:t> pour modéliser les données. Pour optimiser les performances du modèle, nous avons procédé à une recherche exhaustive des meilleurs hyperparamètres à l'aide de </a:t>
            </a:r>
            <a:r>
              <a:rPr b="1" lang="en">
                <a:solidFill>
                  <a:schemeClr val="dk1"/>
                </a:solidFill>
              </a:rPr>
              <a:t>GridSearchCV</a:t>
            </a:r>
            <a:r>
              <a:rPr lang="en">
                <a:solidFill>
                  <a:schemeClr val="dk1"/>
                </a:solidFill>
              </a:rPr>
              <a:t> avec une validation croisée stratifiée en 5 plis. Les hyperparamètres optimisés incluent le nombre d'arbres (</a:t>
            </a:r>
            <a:r>
              <a:rPr lang="en">
                <a:solidFill>
                  <a:srgbClr val="188038"/>
                </a:solidFill>
                <a:latin typeface="Roboto Mono"/>
                <a:ea typeface="Roboto Mono"/>
                <a:cs typeface="Roboto Mono"/>
                <a:sym typeface="Roboto Mono"/>
              </a:rPr>
              <a:t>n_estimators</a:t>
            </a:r>
            <a:r>
              <a:rPr lang="en">
                <a:solidFill>
                  <a:schemeClr val="dk1"/>
                </a:solidFill>
              </a:rPr>
              <a:t>), la profondeur maximale des arbres (</a:t>
            </a:r>
            <a:r>
              <a:rPr lang="en">
                <a:solidFill>
                  <a:srgbClr val="188038"/>
                </a:solidFill>
                <a:latin typeface="Roboto Mono"/>
                <a:ea typeface="Roboto Mono"/>
                <a:cs typeface="Roboto Mono"/>
                <a:sym typeface="Roboto Mono"/>
              </a:rPr>
              <a:t>max_depth</a:t>
            </a:r>
            <a:r>
              <a:rPr lang="en">
                <a:solidFill>
                  <a:schemeClr val="dk1"/>
                </a:solidFill>
              </a:rPr>
              <a:t>), ainsi que les critères de division et de feuilles minimales (</a:t>
            </a:r>
            <a:r>
              <a:rPr lang="en">
                <a:solidFill>
                  <a:srgbClr val="188038"/>
                </a:solidFill>
                <a:latin typeface="Roboto Mono"/>
                <a:ea typeface="Roboto Mono"/>
                <a:cs typeface="Roboto Mono"/>
                <a:sym typeface="Roboto Mono"/>
              </a:rPr>
              <a:t>min_samples_split</a:t>
            </a:r>
            <a:r>
              <a:rPr lang="en">
                <a:solidFill>
                  <a:schemeClr val="dk1"/>
                </a:solidFill>
              </a:rPr>
              <a:t>, </a:t>
            </a:r>
            <a:r>
              <a:rPr lang="en">
                <a:solidFill>
                  <a:srgbClr val="188038"/>
                </a:solidFill>
                <a:latin typeface="Roboto Mono"/>
                <a:ea typeface="Roboto Mono"/>
                <a:cs typeface="Roboto Mono"/>
                <a:sym typeface="Roboto Mono"/>
              </a:rPr>
              <a:t>min_samples_leaf</a:t>
            </a:r>
            <a:r>
              <a:rPr lang="en">
                <a:solidFill>
                  <a:schemeClr val="dk1"/>
                </a:solidFill>
              </a:rPr>
              <a:t>). Une fois les meilleurs paramètres identifiés, nous avons entraîné le modèle avec ces paramètres optimaux sur les données d'entraînement. Ensuite, nous avons évalué la performance du modèle à l'aide de plusieurs métriques, notamment la précision, le rappel, le F1-score, l'accuracy et l'aire sous la courbe ROC. Enfin, la matrice de confusion a permis d'analyser la distribution des classes prédites par rapport aux classes réelles, fournissant ainsi une vision complète de la performance du modèle.</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14e103e248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14e103e248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Dans l'étape de sélection des variables (feature selection), nous avons utilisé l'algorithme Random Forest pour visualiser l'importance des caractéristiques à travers un </a:t>
            </a:r>
            <a:r>
              <a:rPr b="1" lang="en">
                <a:solidFill>
                  <a:schemeClr val="dk1"/>
                </a:solidFill>
              </a:rPr>
              <a:t>barplot horizontal</a:t>
            </a:r>
            <a:r>
              <a:rPr lang="en">
                <a:solidFill>
                  <a:schemeClr val="dk1"/>
                </a:solidFill>
              </a:rPr>
              <a:t>, ce qui nous a permis d'identifier rapidement les variables les plus influentes. Cette analyse a été réalisée à l'aide de la méthode </a:t>
            </a:r>
            <a:r>
              <a:rPr b="1" lang="en">
                <a:solidFill>
                  <a:schemeClr val="dk1"/>
                </a:solidFill>
              </a:rPr>
              <a:t>feature_importances_</a:t>
            </a:r>
            <a:r>
              <a:rPr lang="en">
                <a:solidFill>
                  <a:schemeClr val="dk1"/>
                </a:solidFill>
              </a:rPr>
              <a:t> du modèle Random Forest.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Nous avons ensuite créé plusieurs visualisations pour comprendre la distribution des données et leurs relations avec l'</a:t>
            </a:r>
            <a:r>
              <a:rPr b="1" lang="en">
                <a:solidFill>
                  <a:schemeClr val="dk1"/>
                </a:solidFill>
              </a:rPr>
              <a:t>attrition</a:t>
            </a:r>
            <a:r>
              <a:rPr lang="en">
                <a:solidFill>
                  <a:schemeClr val="dk1"/>
                </a:solidFill>
              </a:rPr>
              <a:t>. Des </a:t>
            </a:r>
            <a:r>
              <a:rPr b="1" lang="en">
                <a:solidFill>
                  <a:schemeClr val="dk1"/>
                </a:solidFill>
              </a:rPr>
              <a:t>countplots</a:t>
            </a:r>
            <a:r>
              <a:rPr lang="en">
                <a:solidFill>
                  <a:schemeClr val="dk1"/>
                </a:solidFill>
              </a:rPr>
              <a:t> ont été utilisés pour analyser la distribution de </a:t>
            </a:r>
            <a:r>
              <a:rPr b="1" lang="en">
                <a:solidFill>
                  <a:schemeClr val="dk1"/>
                </a:solidFill>
              </a:rPr>
              <a:t>Age</a:t>
            </a:r>
            <a:r>
              <a:rPr lang="en">
                <a:solidFill>
                  <a:schemeClr val="dk1"/>
                </a:solidFill>
              </a:rPr>
              <a:t>, </a:t>
            </a:r>
            <a:r>
              <a:rPr b="1" lang="en">
                <a:solidFill>
                  <a:schemeClr val="dk1"/>
                </a:solidFill>
              </a:rPr>
              <a:t>TotalWorkingYears</a:t>
            </a:r>
            <a:r>
              <a:rPr lang="en">
                <a:solidFill>
                  <a:schemeClr val="dk1"/>
                </a:solidFill>
              </a:rPr>
              <a:t>, et </a:t>
            </a:r>
            <a:r>
              <a:rPr b="1" lang="en">
                <a:solidFill>
                  <a:schemeClr val="dk1"/>
                </a:solidFill>
              </a:rPr>
              <a:t>DistanceFromHome</a:t>
            </a:r>
            <a:r>
              <a:rPr lang="en">
                <a:solidFill>
                  <a:schemeClr val="dk1"/>
                </a:solidFill>
              </a:rPr>
              <a:t> par rapport à </a:t>
            </a:r>
            <a:r>
              <a:rPr b="1" lang="en">
                <a:solidFill>
                  <a:schemeClr val="dk1"/>
                </a:solidFill>
              </a:rPr>
              <a:t>Attrition</a:t>
            </a:r>
            <a:r>
              <a:rPr lang="en">
                <a:solidFill>
                  <a:schemeClr val="dk1"/>
                </a:solidFill>
              </a:rPr>
              <a:t>, et des </a:t>
            </a:r>
            <a:r>
              <a:rPr b="1" lang="en">
                <a:solidFill>
                  <a:schemeClr val="dk1"/>
                </a:solidFill>
              </a:rPr>
              <a:t>KDE plots</a:t>
            </a:r>
            <a:r>
              <a:rPr lang="en">
                <a:solidFill>
                  <a:schemeClr val="dk1"/>
                </a:solidFill>
              </a:rPr>
              <a:t> ont permis d'explorer la distribution de </a:t>
            </a:r>
            <a:r>
              <a:rPr b="1" lang="en">
                <a:solidFill>
                  <a:schemeClr val="dk1"/>
                </a:solidFill>
              </a:rPr>
              <a:t>MonthlyIncome</a:t>
            </a:r>
            <a:r>
              <a:rPr lang="en">
                <a:solidFill>
                  <a:schemeClr val="dk1"/>
                </a:solidFill>
              </a:rPr>
              <a:t>, </a:t>
            </a:r>
            <a:r>
              <a:rPr b="1" lang="en">
                <a:solidFill>
                  <a:schemeClr val="dk1"/>
                </a:solidFill>
              </a:rPr>
              <a:t>Average_Daily_Work_Hours</a:t>
            </a:r>
            <a:r>
              <a:rPr lang="en">
                <a:solidFill>
                  <a:schemeClr val="dk1"/>
                </a:solidFill>
              </a:rPr>
              <a:t>, </a:t>
            </a:r>
            <a:r>
              <a:rPr b="1" lang="en">
                <a:solidFill>
                  <a:schemeClr val="dk1"/>
                </a:solidFill>
              </a:rPr>
              <a:t>YearsAtCompany</a:t>
            </a:r>
            <a:r>
              <a:rPr lang="en">
                <a:solidFill>
                  <a:schemeClr val="dk1"/>
                </a:solidFill>
              </a:rPr>
              <a:t>, et </a:t>
            </a:r>
            <a:r>
              <a:rPr b="1" lang="en">
                <a:solidFill>
                  <a:schemeClr val="dk1"/>
                </a:solidFill>
              </a:rPr>
              <a:t>PercentSalaryHike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L'analyse des </a:t>
            </a:r>
            <a:r>
              <a:rPr b="1" lang="en">
                <a:solidFill>
                  <a:schemeClr val="dk1"/>
                </a:solidFill>
              </a:rPr>
              <a:t>5 principales caractéristiques</a:t>
            </a:r>
            <a:r>
              <a:rPr lang="en">
                <a:solidFill>
                  <a:schemeClr val="dk1"/>
                </a:solidFill>
              </a:rPr>
              <a:t> montre que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Age</a:t>
            </a:r>
            <a:r>
              <a:rPr lang="en">
                <a:solidFill>
                  <a:schemeClr val="dk1"/>
                </a:solidFill>
              </a:rPr>
              <a:t> : La tranche d'âge de 28 à 35 ans a un taux de départ plus élevé, ce qui suggère que ces employés cherchent souvent de nouvelles opportunités.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Total Working Years</a:t>
            </a:r>
            <a:r>
              <a:rPr lang="en">
                <a:solidFill>
                  <a:schemeClr val="dk1"/>
                </a:solidFill>
              </a:rPr>
              <a:t> : Les employés avec 1 à 10 ans d'expérience sont plus susceptibles de quitter l'entreprise, probablement en raison de la recherche de croissance ou de nouvelles opportunités.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MonthlyIncome</a:t>
            </a:r>
            <a:r>
              <a:rPr lang="en">
                <a:solidFill>
                  <a:schemeClr val="dk1"/>
                </a:solidFill>
              </a:rPr>
              <a:t> : Les employés gagnant entre 10 090 et 50 000 ont un taux d'attrition élevé, ce qui peut indiquer un désir de meilleures opportunités salariales.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Average Daily Work Hours</a:t>
            </a:r>
            <a:r>
              <a:rPr lang="en">
                <a:solidFill>
                  <a:schemeClr val="dk1"/>
                </a:solidFill>
              </a:rPr>
              <a:t> : Les employés travaillant 8 heures ou plus par jour sont plus susceptibles de partir, suggérant que des journées de travail longues peuvent être un facteur de désengagement.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Years at Company</a:t>
            </a:r>
            <a:r>
              <a:rPr lang="en">
                <a:solidFill>
                  <a:schemeClr val="dk1"/>
                </a:solidFill>
              </a:rPr>
              <a:t> : Les employés ayant moins de 5 ans d'ancienneté sont plus enclins à quitter l'entreprise, possiblement à cause d'attentes non satisfaites ou de frustrations durant leurs premières années.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14e103e248_4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14e103e248_4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Dans l'étape de sélection des variables (feature selection), nous avons utilisé l'algorithme Random Forest pour visualiser l'importance des caractéristiques à travers un </a:t>
            </a:r>
            <a:r>
              <a:rPr b="1" lang="en">
                <a:solidFill>
                  <a:schemeClr val="dk1"/>
                </a:solidFill>
              </a:rPr>
              <a:t>barplot horizontal</a:t>
            </a:r>
            <a:r>
              <a:rPr lang="en">
                <a:solidFill>
                  <a:schemeClr val="dk1"/>
                </a:solidFill>
              </a:rPr>
              <a:t>, ce qui nous a permis d'identifier rapidement les variables les plus influentes. Cette analyse a été réalisée à l'aide de la méthode </a:t>
            </a:r>
            <a:r>
              <a:rPr b="1" lang="en">
                <a:solidFill>
                  <a:schemeClr val="dk1"/>
                </a:solidFill>
              </a:rPr>
              <a:t>feature_importances_</a:t>
            </a:r>
            <a:r>
              <a:rPr lang="en">
                <a:solidFill>
                  <a:schemeClr val="dk1"/>
                </a:solidFill>
              </a:rPr>
              <a:t> du modèle Random Forest.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Nous avons ensuite créé plusieurs visualisations pour comprendre la distribution des données et leurs relations avec l'</a:t>
            </a:r>
            <a:r>
              <a:rPr b="1" lang="en">
                <a:solidFill>
                  <a:schemeClr val="dk1"/>
                </a:solidFill>
              </a:rPr>
              <a:t>attrition</a:t>
            </a:r>
            <a:r>
              <a:rPr lang="en">
                <a:solidFill>
                  <a:schemeClr val="dk1"/>
                </a:solidFill>
              </a:rPr>
              <a:t>. Des </a:t>
            </a:r>
            <a:r>
              <a:rPr b="1" lang="en">
                <a:solidFill>
                  <a:schemeClr val="dk1"/>
                </a:solidFill>
              </a:rPr>
              <a:t>countplots</a:t>
            </a:r>
            <a:r>
              <a:rPr lang="en">
                <a:solidFill>
                  <a:schemeClr val="dk1"/>
                </a:solidFill>
              </a:rPr>
              <a:t> ont été utilisés pour analyser la distribution de </a:t>
            </a:r>
            <a:r>
              <a:rPr b="1" lang="en">
                <a:solidFill>
                  <a:schemeClr val="dk1"/>
                </a:solidFill>
              </a:rPr>
              <a:t>Age</a:t>
            </a:r>
            <a:r>
              <a:rPr lang="en">
                <a:solidFill>
                  <a:schemeClr val="dk1"/>
                </a:solidFill>
              </a:rPr>
              <a:t>, </a:t>
            </a:r>
            <a:r>
              <a:rPr b="1" lang="en">
                <a:solidFill>
                  <a:schemeClr val="dk1"/>
                </a:solidFill>
              </a:rPr>
              <a:t>TotalWorkingYears</a:t>
            </a:r>
            <a:r>
              <a:rPr lang="en">
                <a:solidFill>
                  <a:schemeClr val="dk1"/>
                </a:solidFill>
              </a:rPr>
              <a:t>, et </a:t>
            </a:r>
            <a:r>
              <a:rPr b="1" lang="en">
                <a:solidFill>
                  <a:schemeClr val="dk1"/>
                </a:solidFill>
              </a:rPr>
              <a:t>DistanceFromHome</a:t>
            </a:r>
            <a:r>
              <a:rPr lang="en">
                <a:solidFill>
                  <a:schemeClr val="dk1"/>
                </a:solidFill>
              </a:rPr>
              <a:t> par rapport à </a:t>
            </a:r>
            <a:r>
              <a:rPr b="1" lang="en">
                <a:solidFill>
                  <a:schemeClr val="dk1"/>
                </a:solidFill>
              </a:rPr>
              <a:t>Attrition</a:t>
            </a:r>
            <a:r>
              <a:rPr lang="en">
                <a:solidFill>
                  <a:schemeClr val="dk1"/>
                </a:solidFill>
              </a:rPr>
              <a:t>, et des </a:t>
            </a:r>
            <a:r>
              <a:rPr b="1" lang="en">
                <a:solidFill>
                  <a:schemeClr val="dk1"/>
                </a:solidFill>
              </a:rPr>
              <a:t>KDE plots</a:t>
            </a:r>
            <a:r>
              <a:rPr lang="en">
                <a:solidFill>
                  <a:schemeClr val="dk1"/>
                </a:solidFill>
              </a:rPr>
              <a:t> ont permis d'explorer la distribution de </a:t>
            </a:r>
            <a:r>
              <a:rPr b="1" lang="en">
                <a:solidFill>
                  <a:schemeClr val="dk1"/>
                </a:solidFill>
              </a:rPr>
              <a:t>MonthlyIncome</a:t>
            </a:r>
            <a:r>
              <a:rPr lang="en">
                <a:solidFill>
                  <a:schemeClr val="dk1"/>
                </a:solidFill>
              </a:rPr>
              <a:t>, </a:t>
            </a:r>
            <a:r>
              <a:rPr b="1" lang="en">
                <a:solidFill>
                  <a:schemeClr val="dk1"/>
                </a:solidFill>
              </a:rPr>
              <a:t>Average_Daily_Work_Hours</a:t>
            </a:r>
            <a:r>
              <a:rPr lang="en">
                <a:solidFill>
                  <a:schemeClr val="dk1"/>
                </a:solidFill>
              </a:rPr>
              <a:t>, </a:t>
            </a:r>
            <a:r>
              <a:rPr b="1" lang="en">
                <a:solidFill>
                  <a:schemeClr val="dk1"/>
                </a:solidFill>
              </a:rPr>
              <a:t>YearsAtCompany</a:t>
            </a:r>
            <a:r>
              <a:rPr lang="en">
                <a:solidFill>
                  <a:schemeClr val="dk1"/>
                </a:solidFill>
              </a:rPr>
              <a:t>, et </a:t>
            </a:r>
            <a:r>
              <a:rPr b="1" lang="en">
                <a:solidFill>
                  <a:schemeClr val="dk1"/>
                </a:solidFill>
              </a:rPr>
              <a:t>PercentSalaryHike</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L'analyse des </a:t>
            </a:r>
            <a:r>
              <a:rPr b="1" lang="en">
                <a:solidFill>
                  <a:schemeClr val="dk1"/>
                </a:solidFill>
              </a:rPr>
              <a:t>5 principales caractéristiques</a:t>
            </a:r>
            <a:r>
              <a:rPr lang="en">
                <a:solidFill>
                  <a:schemeClr val="dk1"/>
                </a:solidFill>
              </a:rPr>
              <a:t> montre que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Age</a:t>
            </a:r>
            <a:r>
              <a:rPr lang="en">
                <a:solidFill>
                  <a:schemeClr val="dk1"/>
                </a:solidFill>
              </a:rPr>
              <a:t> : La tranche d'âge de 28 à 35 ans a un taux de départ plus élevé, ce qui suggère que ces employés cherchent souvent de nouvelles opportunités.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Total Working Years</a:t>
            </a:r>
            <a:r>
              <a:rPr lang="en">
                <a:solidFill>
                  <a:schemeClr val="dk1"/>
                </a:solidFill>
              </a:rPr>
              <a:t> : Les employés avec 1 à 10 ans d'expérience sont plus susceptibles de quitter l'entreprise, probablement en raison de la recherche de croissance ou de nouvelles opportunités.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MonthlyIncome</a:t>
            </a:r>
            <a:r>
              <a:rPr lang="en">
                <a:solidFill>
                  <a:schemeClr val="dk1"/>
                </a:solidFill>
              </a:rPr>
              <a:t> : Les employés gagnant entre 10 090 et 50 000 ont un taux d'attrition élevé, ce qui peut indiquer un désir de meilleures opportunités salariales.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Average Daily Work Hours</a:t>
            </a:r>
            <a:r>
              <a:rPr lang="en">
                <a:solidFill>
                  <a:schemeClr val="dk1"/>
                </a:solidFill>
              </a:rPr>
              <a:t> : Les employés travaillant 8 heures ou plus par jour sont plus susceptibles de partir, suggérant que des journées de travail longues peuvent être un facteur de désengagement.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Years at Company</a:t>
            </a:r>
            <a:r>
              <a:rPr lang="en">
                <a:solidFill>
                  <a:schemeClr val="dk1"/>
                </a:solidFill>
              </a:rPr>
              <a:t> : Les employés ayant moins de 5 ans d'ancienneté sont plus enclins à quitter l'entreprise, possiblement à cause d'attentes non satisfaites ou de frustrations durant leurs premières années.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1476f7218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1476f7218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Dans le cadre de notre projet, l’</a:t>
            </a:r>
            <a:r>
              <a:rPr b="1" lang="en">
                <a:solidFill>
                  <a:schemeClr val="dk1"/>
                </a:solidFill>
              </a:rPr>
              <a:t>attrition</a:t>
            </a:r>
            <a:r>
              <a:rPr lang="en">
                <a:solidFill>
                  <a:schemeClr val="dk1"/>
                </a:solidFill>
              </a:rPr>
              <a:t> est définie comme la variable cible que nous cherchons à analyser et prédire. Elle représente si un employé a quitté l’entreprise, ce qui est central pour comprendre et atténuer le taux de départs.</a:t>
            </a:r>
            <a:endParaRPr>
              <a:solidFill>
                <a:schemeClr val="dk1"/>
              </a:solidFill>
            </a:endParaRPr>
          </a:p>
          <a:p>
            <a:pPr indent="0" lvl="0" marL="0" rtl="0" algn="l">
              <a:spcBef>
                <a:spcPts val="0"/>
              </a:spcBef>
              <a:spcAft>
                <a:spcPts val="0"/>
              </a:spcAft>
              <a:buNone/>
            </a:pPr>
            <a:r>
              <a:rPr lang="en">
                <a:solidFill>
                  <a:schemeClr val="dk1"/>
                </a:solidFill>
              </a:rPr>
              <a:t>Parmi les impacts majeurs de l’attrition sur l’entreprise, on peut citer:</a:t>
            </a:r>
            <a:endParaRPr>
              <a:solidFill>
                <a:schemeClr val="dk1"/>
              </a:solidFill>
            </a:endParaRPr>
          </a:p>
          <a:p>
            <a:pPr indent="0" lvl="0" marL="0" rtl="0" algn="l">
              <a:spcBef>
                <a:spcPts val="0"/>
              </a:spcBef>
              <a:spcAft>
                <a:spcPts val="0"/>
              </a:spcAft>
              <a:buNone/>
            </a:pPr>
            <a:r>
              <a:rPr b="1" lang="en">
                <a:solidFill>
                  <a:schemeClr val="dk1"/>
                </a:solidFill>
              </a:rPr>
              <a:t>Coûts Financiers</a:t>
            </a:r>
            <a:r>
              <a:rPr lang="en">
                <a:solidFill>
                  <a:schemeClr val="dk1"/>
                </a:solidFill>
              </a:rPr>
              <a:t> : Le départ d’employés engendre des coûts liés au recrutement, à la formation, et à l’intégration de nouveaux talents, ce qui alourdit les charges opérationnelles.</a:t>
            </a:r>
            <a:endParaRPr>
              <a:solidFill>
                <a:schemeClr val="dk1"/>
              </a:solidFill>
            </a:endParaRPr>
          </a:p>
          <a:p>
            <a:pPr indent="0" lvl="0" marL="0" rtl="0" algn="l">
              <a:spcBef>
                <a:spcPts val="0"/>
              </a:spcBef>
              <a:spcAft>
                <a:spcPts val="0"/>
              </a:spcAft>
              <a:buNone/>
            </a:pPr>
            <a:r>
              <a:rPr b="1" lang="en">
                <a:solidFill>
                  <a:schemeClr val="dk1"/>
                </a:solidFill>
              </a:rPr>
              <a:t>Productivité et Moral des Équipes</a:t>
            </a:r>
            <a:r>
              <a:rPr lang="en">
                <a:solidFill>
                  <a:schemeClr val="dk1"/>
                </a:solidFill>
              </a:rPr>
              <a:t> : Les départs répétés peuvent affecter la motivation des équipes et augmenter la charge de travail des membres restants, entraînant une baisse de productivité.</a:t>
            </a:r>
            <a:endParaRPr>
              <a:solidFill>
                <a:schemeClr val="dk1"/>
              </a:solidFill>
            </a:endParaRPr>
          </a:p>
          <a:p>
            <a:pPr indent="0" lvl="0" marL="0" rtl="0" algn="l">
              <a:spcBef>
                <a:spcPts val="0"/>
              </a:spcBef>
              <a:spcAft>
                <a:spcPts val="0"/>
              </a:spcAft>
              <a:buNone/>
            </a:pPr>
            <a:r>
              <a:rPr b="1" lang="en">
                <a:solidFill>
                  <a:schemeClr val="dk1"/>
                </a:solidFill>
              </a:rPr>
              <a:t>Perte de Connaissances et de Compétences</a:t>
            </a:r>
            <a:r>
              <a:rPr lang="en">
                <a:solidFill>
                  <a:schemeClr val="dk1"/>
                </a:solidFill>
              </a:rPr>
              <a:t> : Les départs d’employés expérimentés font perdre à l’entreprise des savoir-faire précieux, ce qui peut nuire à la continuité et à la qualité des services.</a:t>
            </a:r>
            <a:endParaRPr>
              <a:solidFill>
                <a:schemeClr val="dk1"/>
              </a:solidFill>
            </a:endParaRPr>
          </a:p>
          <a:p>
            <a:pPr indent="0" lvl="0" marL="0" rtl="0" algn="l">
              <a:spcBef>
                <a:spcPts val="0"/>
              </a:spcBef>
              <a:spcAft>
                <a:spcPts val="0"/>
              </a:spcAft>
              <a:buNone/>
            </a:pPr>
            <a:r>
              <a:rPr lang="en">
                <a:solidFill>
                  <a:schemeClr val="dk1"/>
                </a:solidFill>
              </a:rPr>
              <a:t>En ciblant l'attrition dans cette analyse, nous pourrons formuler des recommandations basées sur les données pour réduire les départs et améliorer la rétention des talents, contribuant ainsi à une meilleure stabilité et efficacité</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1476f7218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1476f7218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Passant maintenant pour le déploiement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15029aa89c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15029aa89c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Voici les étapes de déploiement de notre solution pour la société HumanForYou, afin que les ressources humaines puissent suivre et prévoir le risque d'attrition, tout en appliquant les recommandations personnalisées fournies par notre produit :</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Préparation et Entraînement du Modèle</a:t>
            </a:r>
            <a:br>
              <a:rPr b="1" lang="en">
                <a:solidFill>
                  <a:schemeClr val="dk1"/>
                </a:solidFill>
              </a:rPr>
            </a:br>
            <a:r>
              <a:rPr lang="en">
                <a:solidFill>
                  <a:schemeClr val="dk1"/>
                </a:solidFill>
              </a:rPr>
              <a:t>Nous commençons par préparer les données nécessaires et entraîner le modèle RandomForest séléctionné pour estimer le risque d'attrition.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Création de l'Interface Utilisateur avec Streamlit</a:t>
            </a:r>
            <a:br>
              <a:rPr b="1" lang="en">
                <a:solidFill>
                  <a:schemeClr val="dk1"/>
                </a:solidFill>
              </a:rPr>
            </a:br>
            <a:r>
              <a:rPr lang="en">
                <a:solidFill>
                  <a:schemeClr val="dk1"/>
                </a:solidFill>
              </a:rPr>
              <a:t>Une interface utilisateur intuitive est développée avec Streamlit pour permettre aux utilisateurs RH d'interagir facilement avec le modèle.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Prétraitement des Données Saisies</a:t>
            </a:r>
            <a:br>
              <a:rPr b="1" lang="en">
                <a:solidFill>
                  <a:schemeClr val="dk1"/>
                </a:solidFill>
              </a:rPr>
            </a:br>
            <a:r>
              <a:rPr lang="en">
                <a:solidFill>
                  <a:schemeClr val="dk1"/>
                </a:solidFill>
              </a:rPr>
              <a:t>Avant d'effectuer des prédictions, nous appliquons un prétraitement sur les données saisies par les utilisateurs, afin d'assurer la qualité des informations aussi l’intégrité de notre modèle.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Prédiction et Résultats</a:t>
            </a:r>
            <a:br>
              <a:rPr b="1" lang="en">
                <a:solidFill>
                  <a:schemeClr val="dk1"/>
                </a:solidFill>
              </a:rPr>
            </a:br>
            <a:r>
              <a:rPr lang="en">
                <a:solidFill>
                  <a:schemeClr val="dk1"/>
                </a:solidFill>
              </a:rPr>
              <a:t>Le modèle génère des prédictions sur le risque d'attrition et présente les résultats de manière claire pour une prise de décision rapide.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Recommandations Personnalisées</a:t>
            </a:r>
            <a:br>
              <a:rPr b="1" lang="en">
                <a:solidFill>
                  <a:schemeClr val="dk1"/>
                </a:solidFill>
              </a:rPr>
            </a:br>
            <a:r>
              <a:rPr lang="en">
                <a:solidFill>
                  <a:schemeClr val="dk1"/>
                </a:solidFill>
              </a:rPr>
              <a:t>En fonction des prédictions, notre solution génère des recommandations personnalisées afin d'aider les RH à prendre des mesures proactives pour réduire le risque d'attrition.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15029aa89c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15029aa89c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Cette interface a été conçue pour offrir une expérience utilisateur fluide et intuitive. Elle permet aux responsables RH de sélectionner un ensemble de critères clés liés à chaque employé, tels que l'âge, le salaire mensuel, le département, et d'autres variables pertinentes.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Une fois ces critères définis, l'utilisateur peut simplement cliquer sur le bouton "Prédire Attrition". En réponse, le système effectuera des calculs avancés pour estimer le pourcentage de probabilité que l'employé quitte l'entreprise.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De plus, en fonction de cette estimation, des recommandations personnalisées seront générées. Ces recommandations, basées sur des analyses prédictives, visent à fournir des actions concrètes pour réduire le risque d'attrition de l'employé, contribuant ainsi à la rétention du personnel.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Cette fonctionnalité combine l'intelligence artificielle, l'analyse des données et une interface interactive pour offrir une solution complète aux départements RH.</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1476f7218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1476f7218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Au terme de notre analyse approfondie des données pour l'entreprise HumanForYou, nous avons pu identifier les principaux facteurs influençant le risque d'attrition au sein de l'organisation. Grâce à des techniques avancées de modélisation et d'analyse prédictive, nous avons évalué les comportements des employés et repéré des patterns significatifs permettant de mieux comprendre les causes sous-jacentes de l'attrition. Ces résultats ont permis de développer des recommandations personnalisées, adaptées à chaque profil d'employé, afin de guider les actions des ressources humaines et de réduire les risques de départs non anticipés.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Perspectives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Dans un souci d'amélioration continue, nous allons mettre en place un traitement en temps réel des données des employés, en interrogeant régulièrement la base de données pour garantir la mise à jour continue des informations. Cette automatisation permettra d'éliminer la saisie manuelle des données, réduisant ainsi les risques d'erreur et augmentant l'efficacité des processus RH. Par ailleurs, le système sera capable de détecter instantanément les pics de risque d'attrition, générant des alertes en temps réel pour permettre aux RH de réagir rapidement et de mettre en place des actions correctives avant que des départs ne se concrétisent. Cette approche proactive et dynamique renforcera la gestion des talents et permettra à l'entreprise de mieux anticiper les évolutions de son effectif.</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15029aa89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15029aa89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Au terme de notre analyse approfondie des données pour l'entreprise HumanForYou, nous avons pu identifier les principaux facteurs influençant le risque d'attrition au sein de l'organisation. Grâce à des techniques avancées de modélisation et d'analyse prédictive, nous avons évalué les comportements des employés et repéré des patterns significatifs permettant de mieux comprendre les causes sous-jacentes de l'attrition. Ces résultats ont permis de développer des recommandations personnalisées, adaptées à chaque profil d'employé, afin de guider les actions des ressources humaines et de réduire les risques de départs non anticipés.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Perspectives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Dans un souci d'amélioration continue, nous allons mettre en place un traitement en temps réel des données des employés, en interrogeant régulièrement la base de données pour garantir la mise à jour continue des informations. Cette automatisation permettra d'éliminer la saisie manuelle des données, réduisant ainsi les risques d'erreur et augmentant l'efficacité des processus RH. Par ailleurs, le système sera capable de détecter instantanément les pics de risque d'attrition, générant des alertes en temps réel pour permettre aux RH de réagir rapidement et de mettre en place des actions correctives avant que des départs ne se concrétisent. Cette approche proactive et dynamique renforcera la gestion des talents et permettra à l'entreprise de mieux anticiper les évolutions de son effectif.</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476f7218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476f7218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On commence par la présentation du contexte du projet:</a:t>
            </a:r>
            <a:endParaRPr/>
          </a:p>
          <a:p>
            <a:pPr indent="0" lvl="0" marL="0" rtl="0" algn="l">
              <a:lnSpc>
                <a:spcPct val="115000"/>
              </a:lnSpc>
              <a:spcBef>
                <a:spcPts val="1200"/>
              </a:spcBef>
              <a:spcAft>
                <a:spcPts val="0"/>
              </a:spcAft>
              <a:buClr>
                <a:schemeClr val="dk1"/>
              </a:buClr>
              <a:buSzPts val="1100"/>
              <a:buFont typeface="Arial"/>
              <a:buNone/>
            </a:pPr>
            <a:r>
              <a:rPr lang="en"/>
              <a:t>L'entreprise HumanForYou, spécialisée dans le secteur pharmaceutique, fait face à un taux d'attrition annuel de 16%, ce qui pose des défis importants en matière de rétention de talents. L’objectif de cette analyse est d’identifier les principaux facteurs qui contribuent aux départs des employés, afin de fournir des recommandations ciblées pour améliorer la satisfaction et la fidélité des employés.</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476f7218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476f7218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Donc aujourd'hui, notre objectif est triple. Tout d'abord, nous allons </a:t>
            </a:r>
            <a:r>
              <a:rPr b="1" lang="en">
                <a:solidFill>
                  <a:schemeClr val="dk1"/>
                </a:solidFill>
              </a:rPr>
              <a:t>comprendre et identifier les principaux facteurs de départ</a:t>
            </a:r>
            <a:r>
              <a:rPr lang="en">
                <a:solidFill>
                  <a:schemeClr val="dk1"/>
                </a:solidFill>
              </a:rPr>
              <a:t> des employés. En analysant ces éléments, nous pourrons mieux cerner les raisons pour lesquelles certains collaborateurs quittent l'entreprise.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Ensuite, nous fournirons des </a:t>
            </a:r>
            <a:r>
              <a:rPr b="1" lang="en">
                <a:solidFill>
                  <a:schemeClr val="dk1"/>
                </a:solidFill>
              </a:rPr>
              <a:t>recommandations concrètes</a:t>
            </a:r>
            <a:r>
              <a:rPr lang="en">
                <a:solidFill>
                  <a:schemeClr val="dk1"/>
                </a:solidFill>
              </a:rPr>
              <a:t> pour répondre aux besoins identifiés, afin de renforcer la satisfaction des employés et favoriser leur fidélisation.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Enfin, nous proposons un </a:t>
            </a:r>
            <a:r>
              <a:rPr b="1" lang="en">
                <a:solidFill>
                  <a:schemeClr val="dk1"/>
                </a:solidFill>
              </a:rPr>
              <a:t>outil de prédiction du risque d'attrition</a:t>
            </a:r>
            <a:r>
              <a:rPr lang="en">
                <a:solidFill>
                  <a:schemeClr val="dk1"/>
                </a:solidFill>
              </a:rPr>
              <a:t>, qui permettra aux équipes RH d'anticiper les départs potentiels et de prendre des mesures proactives pour retenir les talents essentiels.</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476f7218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476f7218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Passant maintenant à la </a:t>
            </a:r>
            <a:r>
              <a:rPr lang="en"/>
              <a:t>problématique</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13" name="Google Shape;13;p2"/>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14" name="Google Shape;14;p2"/>
          <p:cNvSpPr txBox="1"/>
          <p:nvPr>
            <p:ph type="ctrTitle"/>
          </p:nvPr>
        </p:nvSpPr>
        <p:spPr>
          <a:xfrm>
            <a:off x="1087125" y="1670213"/>
            <a:ext cx="5897400" cy="139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1087125" y="2997488"/>
            <a:ext cx="58974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1"/>
          <p:cNvSpPr/>
          <p:nvPr/>
        </p:nvSpPr>
        <p:spPr>
          <a:xfrm>
            <a:off x="-342297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1"/>
          <p:cNvGrpSpPr/>
          <p:nvPr/>
        </p:nvGrpSpPr>
        <p:grpSpPr>
          <a:xfrm>
            <a:off x="727425" y="-382650"/>
            <a:ext cx="7703400" cy="5907300"/>
            <a:chOff x="727425" y="-382650"/>
            <a:chExt cx="7703400" cy="5907300"/>
          </a:xfrm>
        </p:grpSpPr>
        <p:sp>
          <p:nvSpPr>
            <p:cNvPr id="82" name="Google Shape;82;p11"/>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1"/>
            <p:cNvCxnSpPr/>
            <p:nvPr/>
          </p:nvCxnSpPr>
          <p:spPr>
            <a:xfrm>
              <a:off x="727425" y="4608450"/>
              <a:ext cx="0" cy="916200"/>
            </a:xfrm>
            <a:prstGeom prst="straightConnector1">
              <a:avLst/>
            </a:prstGeom>
            <a:noFill/>
            <a:ln cap="flat" cmpd="sng" w="19050">
              <a:solidFill>
                <a:schemeClr val="dk1"/>
              </a:solidFill>
              <a:prstDash val="solid"/>
              <a:round/>
              <a:headEnd len="med" w="med" type="none"/>
              <a:tailEnd len="med" w="med" type="none"/>
            </a:ln>
          </p:spPr>
        </p:cxnSp>
        <p:cxnSp>
          <p:nvCxnSpPr>
            <p:cNvPr id="84" name="Google Shape;84;p11"/>
            <p:cNvCxnSpPr/>
            <p:nvPr/>
          </p:nvCxnSpPr>
          <p:spPr>
            <a:xfrm>
              <a:off x="8430775" y="-382650"/>
              <a:ext cx="0" cy="916200"/>
            </a:xfrm>
            <a:prstGeom prst="straightConnector1">
              <a:avLst/>
            </a:prstGeom>
            <a:noFill/>
            <a:ln cap="flat" cmpd="sng" w="19050">
              <a:solidFill>
                <a:schemeClr val="dk1"/>
              </a:solidFill>
              <a:prstDash val="solid"/>
              <a:round/>
              <a:headEnd len="med" w="med" type="none"/>
              <a:tailEnd len="med" w="med" type="none"/>
            </a:ln>
          </p:spPr>
        </p:cxnSp>
      </p:grpSp>
      <p:sp>
        <p:nvSpPr>
          <p:cNvPr id="85" name="Google Shape;85;p11"/>
          <p:cNvSpPr txBox="1"/>
          <p:nvPr>
            <p:ph hasCustomPrompt="1" type="title"/>
          </p:nvPr>
        </p:nvSpPr>
        <p:spPr>
          <a:xfrm>
            <a:off x="2603050" y="1856113"/>
            <a:ext cx="5827800" cy="1024500"/>
          </a:xfrm>
          <a:prstGeom prst="rect">
            <a:avLst/>
          </a:prstGeom>
          <a:solidFill>
            <a:schemeClr val="dk1"/>
          </a:solidFill>
        </p:spPr>
        <p:txBody>
          <a:bodyPr anchorCtr="0" anchor="ctr" bIns="91425" lIns="91425" spcFirstLastPara="1" rIns="91425" wrap="square" tIns="91425">
            <a:noAutofit/>
          </a:bodyPr>
          <a:lstStyle>
            <a:lvl1pPr indent="0" lvl="0" marL="0" rtl="0">
              <a:lnSpc>
                <a:spcPct val="115000"/>
              </a:lnSpc>
              <a:spcBef>
                <a:spcPts val="0"/>
              </a:spcBef>
              <a:spcAft>
                <a:spcPts val="0"/>
              </a:spcAft>
              <a:buSzPts val="9600"/>
              <a:buNone/>
              <a:defRPr sz="49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idx="1" type="subTitle"/>
          </p:nvPr>
        </p:nvSpPr>
        <p:spPr>
          <a:xfrm>
            <a:off x="2603050" y="2880588"/>
            <a:ext cx="5827800" cy="4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8"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3"/>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93" name="Google Shape;93;p13"/>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94" name="Google Shape;94;p13"/>
          <p:cNvSpPr txBox="1"/>
          <p:nvPr>
            <p:ph type="title"/>
          </p:nvPr>
        </p:nvSpPr>
        <p:spPr>
          <a:xfrm>
            <a:off x="6632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3"/>
          <p:cNvSpPr txBox="1"/>
          <p:nvPr>
            <p:ph idx="1" type="subTitle"/>
          </p:nvPr>
        </p:nvSpPr>
        <p:spPr>
          <a:xfrm>
            <a:off x="78867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6" name="Google Shape;96;p13"/>
          <p:cNvSpPr txBox="1"/>
          <p:nvPr>
            <p:ph idx="2" type="subTitle"/>
          </p:nvPr>
        </p:nvSpPr>
        <p:spPr>
          <a:xfrm>
            <a:off x="78867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7" name="Google Shape;97;p13"/>
          <p:cNvSpPr txBox="1"/>
          <p:nvPr>
            <p:ph idx="3" type="subTitle"/>
          </p:nvPr>
        </p:nvSpPr>
        <p:spPr>
          <a:xfrm>
            <a:off x="3418500"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8" name="Google Shape;98;p13"/>
          <p:cNvSpPr txBox="1"/>
          <p:nvPr>
            <p:ph idx="4" type="subTitle"/>
          </p:nvPr>
        </p:nvSpPr>
        <p:spPr>
          <a:xfrm>
            <a:off x="3418500"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9" name="Google Shape;99;p13"/>
          <p:cNvSpPr txBox="1"/>
          <p:nvPr>
            <p:ph hasCustomPrompt="1" idx="5" type="title"/>
          </p:nvPr>
        </p:nvSpPr>
        <p:spPr>
          <a:xfrm>
            <a:off x="9195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6" type="title"/>
          </p:nvPr>
        </p:nvSpPr>
        <p:spPr>
          <a:xfrm>
            <a:off x="3509050"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7" type="title"/>
          </p:nvPr>
        </p:nvSpPr>
        <p:spPr>
          <a:xfrm>
            <a:off x="9195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8" type="title"/>
          </p:nvPr>
        </p:nvSpPr>
        <p:spPr>
          <a:xfrm>
            <a:off x="35282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9" type="subTitle"/>
          </p:nvPr>
        </p:nvSpPr>
        <p:spPr>
          <a:xfrm>
            <a:off x="604832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4" name="Google Shape;104;p13"/>
          <p:cNvSpPr txBox="1"/>
          <p:nvPr>
            <p:ph idx="13" type="subTitle"/>
          </p:nvPr>
        </p:nvSpPr>
        <p:spPr>
          <a:xfrm>
            <a:off x="604832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5" name="Google Shape;105;p13"/>
          <p:cNvSpPr txBox="1"/>
          <p:nvPr>
            <p:ph hasCustomPrompt="1" idx="14" type="title"/>
          </p:nvPr>
        </p:nvSpPr>
        <p:spPr>
          <a:xfrm>
            <a:off x="61369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15" type="title"/>
          </p:nvPr>
        </p:nvSpPr>
        <p:spPr>
          <a:xfrm>
            <a:off x="61369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idx="16" type="subTitle"/>
          </p:nvPr>
        </p:nvSpPr>
        <p:spPr>
          <a:xfrm>
            <a:off x="78867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8" name="Google Shape;108;p13"/>
          <p:cNvSpPr txBox="1"/>
          <p:nvPr>
            <p:ph idx="17" type="subTitle"/>
          </p:nvPr>
        </p:nvSpPr>
        <p:spPr>
          <a:xfrm>
            <a:off x="78867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9" name="Google Shape;109;p13"/>
          <p:cNvSpPr txBox="1"/>
          <p:nvPr>
            <p:ph idx="18" type="subTitle"/>
          </p:nvPr>
        </p:nvSpPr>
        <p:spPr>
          <a:xfrm>
            <a:off x="3418500"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0" name="Google Shape;110;p13"/>
          <p:cNvSpPr txBox="1"/>
          <p:nvPr>
            <p:ph idx="19" type="subTitle"/>
          </p:nvPr>
        </p:nvSpPr>
        <p:spPr>
          <a:xfrm>
            <a:off x="3418500"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1" name="Google Shape;111;p13"/>
          <p:cNvSpPr txBox="1"/>
          <p:nvPr>
            <p:ph idx="20" type="subTitle"/>
          </p:nvPr>
        </p:nvSpPr>
        <p:spPr>
          <a:xfrm>
            <a:off x="604832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2" name="Google Shape;112;p13"/>
          <p:cNvSpPr txBox="1"/>
          <p:nvPr>
            <p:ph idx="21" type="subTitle"/>
          </p:nvPr>
        </p:nvSpPr>
        <p:spPr>
          <a:xfrm>
            <a:off x="604832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3" name="Shape 113"/>
        <p:cNvGrpSpPr/>
        <p:nvPr/>
      </p:nvGrpSpPr>
      <p:grpSpPr>
        <a:xfrm>
          <a:off x="0" y="0"/>
          <a:ext cx="0" cy="0"/>
          <a:chOff x="0" y="0"/>
          <a:chExt cx="0" cy="0"/>
        </a:xfrm>
      </p:grpSpPr>
      <p:sp>
        <p:nvSpPr>
          <p:cNvPr id="114" name="Google Shape;114;p14"/>
          <p:cNvSpPr/>
          <p:nvPr/>
        </p:nvSpPr>
        <p:spPr>
          <a:xfrm>
            <a:off x="-2125550" y="301862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4"/>
          <p:cNvGrpSpPr/>
          <p:nvPr/>
        </p:nvGrpSpPr>
        <p:grpSpPr>
          <a:xfrm>
            <a:off x="727425" y="-29250"/>
            <a:ext cx="8550550" cy="4637825"/>
            <a:chOff x="727425" y="-29250"/>
            <a:chExt cx="8550550" cy="4637825"/>
          </a:xfrm>
        </p:grpSpPr>
        <p:sp>
          <p:nvSpPr>
            <p:cNvPr id="116" name="Google Shape;116;p14"/>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4"/>
            <p:cNvCxnSpPr/>
            <p:nvPr/>
          </p:nvCxnSpPr>
          <p:spPr>
            <a:xfrm rot="10800000">
              <a:off x="727425" y="-292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118" name="Google Shape;118;p14"/>
            <p:cNvCxnSpPr/>
            <p:nvPr/>
          </p:nvCxnSpPr>
          <p:spPr>
            <a:xfrm>
              <a:off x="8430775" y="4608575"/>
              <a:ext cx="847200" cy="0"/>
            </a:xfrm>
            <a:prstGeom prst="straightConnector1">
              <a:avLst/>
            </a:prstGeom>
            <a:noFill/>
            <a:ln cap="flat" cmpd="sng" w="19050">
              <a:solidFill>
                <a:schemeClr val="dk1"/>
              </a:solidFill>
              <a:prstDash val="solid"/>
              <a:round/>
              <a:headEnd len="med" w="med" type="none"/>
              <a:tailEnd len="med" w="med" type="none"/>
            </a:ln>
          </p:spPr>
        </p:cxnSp>
      </p:grpSp>
      <p:sp>
        <p:nvSpPr>
          <p:cNvPr id="119" name="Google Shape;119;p14"/>
          <p:cNvSpPr txBox="1"/>
          <p:nvPr>
            <p:ph type="title"/>
          </p:nvPr>
        </p:nvSpPr>
        <p:spPr>
          <a:xfrm>
            <a:off x="2212125" y="2464650"/>
            <a:ext cx="59139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0" name="Google Shape;120;p14"/>
          <p:cNvSpPr txBox="1"/>
          <p:nvPr>
            <p:ph idx="1" type="subTitle"/>
          </p:nvPr>
        </p:nvSpPr>
        <p:spPr>
          <a:xfrm>
            <a:off x="2212125" y="838350"/>
            <a:ext cx="5913900" cy="162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atin typeface="Hanken Grotesk"/>
                <a:ea typeface="Hanken Grotesk"/>
                <a:cs typeface="Hanken Grotesk"/>
                <a:sym typeface="Hanken Grotesk"/>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5"/>
            <p:cNvCxnSpPr/>
            <p:nvPr/>
          </p:nvCxnSpPr>
          <p:spPr>
            <a:xfrm rot="10800000">
              <a:off x="-50475" y="232800"/>
              <a:ext cx="309300" cy="0"/>
            </a:xfrm>
            <a:prstGeom prst="straightConnector1">
              <a:avLst/>
            </a:prstGeom>
            <a:noFill/>
            <a:ln cap="flat" cmpd="sng" w="19050">
              <a:solidFill>
                <a:schemeClr val="dk1"/>
              </a:solidFill>
              <a:prstDash val="solid"/>
              <a:round/>
              <a:headEnd len="med" w="med" type="none"/>
              <a:tailEnd len="med" w="med" type="none"/>
            </a:ln>
          </p:spPr>
        </p:cxnSp>
      </p:grpSp>
      <p:sp>
        <p:nvSpPr>
          <p:cNvPr id="126" name="Google Shape;126;p15"/>
          <p:cNvSpPr txBox="1"/>
          <p:nvPr>
            <p:ph type="title"/>
          </p:nvPr>
        </p:nvSpPr>
        <p:spPr>
          <a:xfrm>
            <a:off x="720000" y="1203900"/>
            <a:ext cx="3198300" cy="1502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5"/>
          <p:cNvSpPr txBox="1"/>
          <p:nvPr>
            <p:ph idx="1" type="subTitle"/>
          </p:nvPr>
        </p:nvSpPr>
        <p:spPr>
          <a:xfrm>
            <a:off x="720000" y="2706062"/>
            <a:ext cx="31983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5"/>
          <p:cNvSpPr/>
          <p:nvPr>
            <p:ph idx="2" type="pic"/>
          </p:nvPr>
        </p:nvSpPr>
        <p:spPr>
          <a:xfrm>
            <a:off x="4494050" y="0"/>
            <a:ext cx="4650000" cy="5143500"/>
          </a:xfrm>
          <a:prstGeom prst="rect">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9"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6"/>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34" name="Google Shape;134;p16"/>
            <p:cNvCxnSpPr/>
            <p:nvPr/>
          </p:nvCxnSpPr>
          <p:spPr>
            <a:xfrm>
              <a:off x="8917525" y="4917300"/>
              <a:ext cx="239700" cy="0"/>
            </a:xfrm>
            <a:prstGeom prst="straightConnector1">
              <a:avLst/>
            </a:prstGeom>
            <a:noFill/>
            <a:ln cap="flat" cmpd="sng" w="19050">
              <a:solidFill>
                <a:schemeClr val="dk1"/>
              </a:solidFill>
              <a:prstDash val="solid"/>
              <a:round/>
              <a:headEnd len="med" w="med" type="none"/>
              <a:tailEnd len="med" w="med" type="none"/>
            </a:ln>
          </p:spPr>
        </p:cxnSp>
      </p:grpSp>
      <p:sp>
        <p:nvSpPr>
          <p:cNvPr id="135" name="Google Shape;135;p16"/>
          <p:cNvSpPr txBox="1"/>
          <p:nvPr>
            <p:ph type="title"/>
          </p:nvPr>
        </p:nvSpPr>
        <p:spPr>
          <a:xfrm>
            <a:off x="878875" y="1533125"/>
            <a:ext cx="3024900" cy="642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6"/>
          <p:cNvSpPr txBox="1"/>
          <p:nvPr>
            <p:ph idx="1" type="subTitle"/>
          </p:nvPr>
        </p:nvSpPr>
        <p:spPr>
          <a:xfrm>
            <a:off x="878875" y="2175300"/>
            <a:ext cx="3024900" cy="121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37" name="Shape 137"/>
        <p:cNvGrpSpPr/>
        <p:nvPr/>
      </p:nvGrpSpPr>
      <p:grpSpPr>
        <a:xfrm>
          <a:off x="0" y="0"/>
          <a:ext cx="0" cy="0"/>
          <a:chOff x="0" y="0"/>
          <a:chExt cx="0" cy="0"/>
        </a:xfrm>
      </p:grpSpPr>
      <p:sp>
        <p:nvSpPr>
          <p:cNvPr id="138" name="Google Shape;138;p1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7"/>
          <p:cNvGrpSpPr/>
          <p:nvPr/>
        </p:nvGrpSpPr>
        <p:grpSpPr>
          <a:xfrm>
            <a:off x="232200" y="232800"/>
            <a:ext cx="8937900" cy="4932875"/>
            <a:chOff x="232200" y="232800"/>
            <a:chExt cx="8937900" cy="4932875"/>
          </a:xfrm>
        </p:grpSpPr>
        <p:sp>
          <p:nvSpPr>
            <p:cNvPr id="140" name="Google Shape;140;p1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17"/>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42" name="Google Shape;142;p17"/>
            <p:cNvCxnSpPr/>
            <p:nvPr/>
          </p:nvCxnSpPr>
          <p:spPr>
            <a:xfrm>
              <a:off x="233525" y="4913075"/>
              <a:ext cx="0" cy="252600"/>
            </a:xfrm>
            <a:prstGeom prst="straightConnector1">
              <a:avLst/>
            </a:prstGeom>
            <a:noFill/>
            <a:ln cap="flat" cmpd="sng" w="19050">
              <a:solidFill>
                <a:schemeClr val="dk1"/>
              </a:solidFill>
              <a:prstDash val="solid"/>
              <a:round/>
              <a:headEnd len="med" w="med" type="none"/>
              <a:tailEnd len="med" w="med" type="none"/>
            </a:ln>
          </p:spPr>
        </p:cxnSp>
      </p:grpSp>
      <p:sp>
        <p:nvSpPr>
          <p:cNvPr id="143" name="Google Shape;143;p17"/>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3000"/>
              <a:buNone/>
              <a:defRPr>
                <a:latin typeface="Lato"/>
                <a:ea typeface="Lato"/>
                <a:cs typeface="Lato"/>
                <a:sym typeface="Lato"/>
              </a:defRPr>
            </a:lvl2pPr>
            <a:lvl3pPr lvl="2">
              <a:spcBef>
                <a:spcPts val="0"/>
              </a:spcBef>
              <a:spcAft>
                <a:spcPts val="0"/>
              </a:spcAft>
              <a:buSzPts val="3000"/>
              <a:buNone/>
              <a:defRPr>
                <a:latin typeface="Lato"/>
                <a:ea typeface="Lato"/>
                <a:cs typeface="Lato"/>
                <a:sym typeface="Lato"/>
              </a:defRPr>
            </a:lvl3pPr>
            <a:lvl4pPr lvl="3">
              <a:spcBef>
                <a:spcPts val="0"/>
              </a:spcBef>
              <a:spcAft>
                <a:spcPts val="0"/>
              </a:spcAft>
              <a:buSzPts val="3000"/>
              <a:buNone/>
              <a:defRPr>
                <a:latin typeface="Lato"/>
                <a:ea typeface="Lato"/>
                <a:cs typeface="Lato"/>
                <a:sym typeface="Lato"/>
              </a:defRPr>
            </a:lvl4pPr>
            <a:lvl5pPr lvl="4">
              <a:spcBef>
                <a:spcPts val="0"/>
              </a:spcBef>
              <a:spcAft>
                <a:spcPts val="0"/>
              </a:spcAft>
              <a:buSzPts val="3000"/>
              <a:buNone/>
              <a:defRPr>
                <a:latin typeface="Lato"/>
                <a:ea typeface="Lato"/>
                <a:cs typeface="Lato"/>
                <a:sym typeface="Lato"/>
              </a:defRPr>
            </a:lvl5pPr>
            <a:lvl6pPr lvl="5">
              <a:spcBef>
                <a:spcPts val="0"/>
              </a:spcBef>
              <a:spcAft>
                <a:spcPts val="0"/>
              </a:spcAft>
              <a:buSzPts val="3000"/>
              <a:buNone/>
              <a:defRPr>
                <a:latin typeface="Lato"/>
                <a:ea typeface="Lato"/>
                <a:cs typeface="Lato"/>
                <a:sym typeface="Lato"/>
              </a:defRPr>
            </a:lvl6pPr>
            <a:lvl7pPr lvl="6">
              <a:spcBef>
                <a:spcPts val="0"/>
              </a:spcBef>
              <a:spcAft>
                <a:spcPts val="0"/>
              </a:spcAft>
              <a:buSzPts val="3000"/>
              <a:buNone/>
              <a:defRPr>
                <a:latin typeface="Lato"/>
                <a:ea typeface="Lato"/>
                <a:cs typeface="Lato"/>
                <a:sym typeface="Lato"/>
              </a:defRPr>
            </a:lvl7pPr>
            <a:lvl8pPr lvl="7">
              <a:spcBef>
                <a:spcPts val="0"/>
              </a:spcBef>
              <a:spcAft>
                <a:spcPts val="0"/>
              </a:spcAft>
              <a:buSzPts val="3000"/>
              <a:buNone/>
              <a:defRPr>
                <a:latin typeface="Lato"/>
                <a:ea typeface="Lato"/>
                <a:cs typeface="Lato"/>
                <a:sym typeface="Lato"/>
              </a:defRPr>
            </a:lvl8pPr>
            <a:lvl9pPr lvl="8">
              <a:spcBef>
                <a:spcPts val="0"/>
              </a:spcBef>
              <a:spcAft>
                <a:spcPts val="0"/>
              </a:spcAft>
              <a:buSzPts val="3000"/>
              <a:buNone/>
              <a:defRPr>
                <a:latin typeface="Lato"/>
                <a:ea typeface="Lato"/>
                <a:cs typeface="Lato"/>
                <a:sym typeface="Lato"/>
              </a:defRPr>
            </a:lvl9pPr>
          </a:lstStyle>
          <a:p/>
        </p:txBody>
      </p:sp>
      <p:sp>
        <p:nvSpPr>
          <p:cNvPr id="144" name="Google Shape;144;p17"/>
          <p:cNvSpPr txBox="1"/>
          <p:nvPr>
            <p:ph idx="1" type="subTitle"/>
          </p:nvPr>
        </p:nvSpPr>
        <p:spPr>
          <a:xfrm>
            <a:off x="713250" y="1017725"/>
            <a:ext cx="7717500" cy="889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145" name="Shape 145"/>
        <p:cNvGrpSpPr/>
        <p:nvPr/>
      </p:nvGrpSpPr>
      <p:grpSpPr>
        <a:xfrm>
          <a:off x="0" y="0"/>
          <a:ext cx="0" cy="0"/>
          <a:chOff x="0" y="0"/>
          <a:chExt cx="0" cy="0"/>
        </a:xfrm>
      </p:grpSpPr>
      <p:sp>
        <p:nvSpPr>
          <p:cNvPr id="146" name="Google Shape;146;p18"/>
          <p:cNvSpPr/>
          <p:nvPr/>
        </p:nvSpPr>
        <p:spPr>
          <a:xfrm>
            <a:off x="7069475" y="3282725"/>
            <a:ext cx="3701700" cy="370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8"/>
          <p:cNvGrpSpPr/>
          <p:nvPr/>
        </p:nvGrpSpPr>
        <p:grpSpPr>
          <a:xfrm>
            <a:off x="-19050" y="232800"/>
            <a:ext cx="8930250" cy="5117250"/>
            <a:chOff x="-19050" y="232800"/>
            <a:chExt cx="8930250" cy="5117250"/>
          </a:xfrm>
        </p:grpSpPr>
        <p:sp>
          <p:nvSpPr>
            <p:cNvPr id="148" name="Google Shape;148;p1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8"/>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50" name="Google Shape;150;p18"/>
            <p:cNvCxnSpPr/>
            <p:nvPr/>
          </p:nvCxnSpPr>
          <p:spPr>
            <a:xfrm rot="10800000">
              <a:off x="8911200" y="4917150"/>
              <a:ext cx="0" cy="432900"/>
            </a:xfrm>
            <a:prstGeom prst="straightConnector1">
              <a:avLst/>
            </a:prstGeom>
            <a:noFill/>
            <a:ln cap="flat" cmpd="sng" w="19050">
              <a:solidFill>
                <a:schemeClr val="dk1"/>
              </a:solidFill>
              <a:prstDash val="solid"/>
              <a:round/>
              <a:headEnd len="med" w="med" type="none"/>
              <a:tailEnd len="med" w="med" type="none"/>
            </a:ln>
          </p:spPr>
        </p:cxnSp>
      </p:grpSp>
      <p:sp>
        <p:nvSpPr>
          <p:cNvPr id="151" name="Google Shape;151;p18"/>
          <p:cNvSpPr txBox="1"/>
          <p:nvPr>
            <p:ph type="title"/>
          </p:nvPr>
        </p:nvSpPr>
        <p:spPr>
          <a:xfrm>
            <a:off x="72232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
        <p:nvSpPr>
          <p:cNvPr id="152" name="Google Shape;152;p18"/>
          <p:cNvSpPr txBox="1"/>
          <p:nvPr>
            <p:ph idx="1" type="subTitle"/>
          </p:nvPr>
        </p:nvSpPr>
        <p:spPr>
          <a:xfrm>
            <a:off x="713175" y="1421525"/>
            <a:ext cx="5945400" cy="2600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3" name="Shape 153"/>
        <p:cNvGrpSpPr/>
        <p:nvPr/>
      </p:nvGrpSpPr>
      <p:grpSpPr>
        <a:xfrm>
          <a:off x="0" y="0"/>
          <a:ext cx="0" cy="0"/>
          <a:chOff x="0" y="0"/>
          <a:chExt cx="0" cy="0"/>
        </a:xfrm>
      </p:grpSpPr>
      <p:sp>
        <p:nvSpPr>
          <p:cNvPr id="154" name="Google Shape;154;p19"/>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9"/>
          <p:cNvGrpSpPr/>
          <p:nvPr/>
        </p:nvGrpSpPr>
        <p:grpSpPr>
          <a:xfrm>
            <a:off x="232200" y="232800"/>
            <a:ext cx="8988300" cy="5000100"/>
            <a:chOff x="232200" y="232800"/>
            <a:chExt cx="8988300" cy="5000100"/>
          </a:xfrm>
        </p:grpSpPr>
        <p:sp>
          <p:nvSpPr>
            <p:cNvPr id="156" name="Google Shape;156;p1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9"/>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58" name="Google Shape;158;p19"/>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59" name="Google Shape;15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19"/>
          <p:cNvSpPr txBox="1"/>
          <p:nvPr>
            <p:ph idx="1" type="subTitle"/>
          </p:nvPr>
        </p:nvSpPr>
        <p:spPr>
          <a:xfrm>
            <a:off x="977801"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1" name="Google Shape;161;p19"/>
          <p:cNvSpPr txBox="1"/>
          <p:nvPr>
            <p:ph idx="2" type="subTitle"/>
          </p:nvPr>
        </p:nvSpPr>
        <p:spPr>
          <a:xfrm>
            <a:off x="345074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2" name="Google Shape;162;p19"/>
          <p:cNvSpPr txBox="1"/>
          <p:nvPr>
            <p:ph idx="3" type="subTitle"/>
          </p:nvPr>
        </p:nvSpPr>
        <p:spPr>
          <a:xfrm>
            <a:off x="592369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3" name="Google Shape;163;p19"/>
          <p:cNvSpPr txBox="1"/>
          <p:nvPr>
            <p:ph idx="4" type="subTitle"/>
          </p:nvPr>
        </p:nvSpPr>
        <p:spPr>
          <a:xfrm>
            <a:off x="977803"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4" name="Google Shape;164;p19"/>
          <p:cNvSpPr txBox="1"/>
          <p:nvPr>
            <p:ph idx="5" type="subTitle"/>
          </p:nvPr>
        </p:nvSpPr>
        <p:spPr>
          <a:xfrm>
            <a:off x="345074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5" name="Google Shape;165;p19"/>
          <p:cNvSpPr txBox="1"/>
          <p:nvPr>
            <p:ph idx="6" type="subTitle"/>
          </p:nvPr>
        </p:nvSpPr>
        <p:spPr>
          <a:xfrm>
            <a:off x="592369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66"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0"/>
            <p:cNvCxnSpPr/>
            <p:nvPr/>
          </p:nvCxnSpPr>
          <p:spPr>
            <a:xfrm>
              <a:off x="-725" y="2668450"/>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0"/>
            <p:cNvCxnSpPr/>
            <p:nvPr/>
          </p:nvCxnSpPr>
          <p:spPr>
            <a:xfrm>
              <a:off x="-725" y="3793800"/>
              <a:ext cx="939900" cy="0"/>
            </a:xfrm>
            <a:prstGeom prst="straightConnector1">
              <a:avLst/>
            </a:prstGeom>
            <a:noFill/>
            <a:ln cap="flat" cmpd="sng" w="19050">
              <a:solidFill>
                <a:schemeClr val="dk1"/>
              </a:solidFill>
              <a:prstDash val="solid"/>
              <a:round/>
              <a:headEnd len="med" w="med" type="none"/>
              <a:tailEnd len="med" w="med" type="none"/>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0"/>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75" name="Google Shape;175;p20"/>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76" name="Google Shape;176;p20"/>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20"/>
          <p:cNvSpPr txBox="1"/>
          <p:nvPr>
            <p:ph idx="1" type="subTitle"/>
          </p:nvPr>
        </p:nvSpPr>
        <p:spPr>
          <a:xfrm>
            <a:off x="1731050" y="1640570"/>
            <a:ext cx="66132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8" name="Google Shape;178;p20"/>
          <p:cNvSpPr txBox="1"/>
          <p:nvPr>
            <p:ph idx="2" type="subTitle"/>
          </p:nvPr>
        </p:nvSpPr>
        <p:spPr>
          <a:xfrm>
            <a:off x="1731050" y="280036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9" name="Google Shape;179;p20"/>
          <p:cNvSpPr txBox="1"/>
          <p:nvPr>
            <p:ph idx="3" type="subTitle"/>
          </p:nvPr>
        </p:nvSpPr>
        <p:spPr>
          <a:xfrm>
            <a:off x="1731050" y="395745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80" name="Google Shape;180;p20"/>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1" name="Google Shape;181;p20"/>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2" name="Google Shape;182;p20"/>
          <p:cNvSpPr txBox="1"/>
          <p:nvPr>
            <p:ph idx="6" type="subTitle"/>
          </p:nvPr>
        </p:nvSpPr>
        <p:spPr>
          <a:xfrm>
            <a:off x="1731050" y="3546826"/>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3"/>
            <p:cNvCxnSpPr/>
            <p:nvPr/>
          </p:nvCxnSpPr>
          <p:spPr>
            <a:xfrm rot="10800000">
              <a:off x="713225" y="-62550"/>
              <a:ext cx="0" cy="596100"/>
            </a:xfrm>
            <a:prstGeom prst="straightConnector1">
              <a:avLst/>
            </a:prstGeom>
            <a:noFill/>
            <a:ln cap="flat" cmpd="sng" w="19050">
              <a:solidFill>
                <a:schemeClr val="dk1"/>
              </a:solidFill>
              <a:prstDash val="solid"/>
              <a:round/>
              <a:headEnd len="med" w="med" type="none"/>
              <a:tailEnd len="med" w="med" type="none"/>
            </a:ln>
          </p:spPr>
        </p:cxnSp>
        <p:cxnSp>
          <p:nvCxnSpPr>
            <p:cNvPr id="21" name="Google Shape;21;p3"/>
            <p:cNvCxnSpPr/>
            <p:nvPr/>
          </p:nvCxnSpPr>
          <p:spPr>
            <a:xfrm>
              <a:off x="8430775" y="4608450"/>
              <a:ext cx="0" cy="539100"/>
            </a:xfrm>
            <a:prstGeom prst="straightConnector1">
              <a:avLst/>
            </a:prstGeom>
            <a:noFill/>
            <a:ln cap="flat" cmpd="sng" w="19050">
              <a:solidFill>
                <a:schemeClr val="dk1"/>
              </a:solidFill>
              <a:prstDash val="solid"/>
              <a:round/>
              <a:headEnd len="med" w="med" type="none"/>
              <a:tailEnd len="med" w="med" type="none"/>
            </a:ln>
          </p:spPr>
        </p:cxnSp>
      </p:grpSp>
      <p:sp>
        <p:nvSpPr>
          <p:cNvPr id="22" name="Google Shape;22;p3"/>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720000" y="533550"/>
            <a:ext cx="824400" cy="705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6000"/>
              <a:buNone/>
              <a:defRPr sz="33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83"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1"/>
            <p:cNvCxnSpPr/>
            <p:nvPr/>
          </p:nvCxnSpPr>
          <p:spPr>
            <a:xfrm rot="10800000">
              <a:off x="232200" y="-60100"/>
              <a:ext cx="0" cy="296700"/>
            </a:xfrm>
            <a:prstGeom prst="straightConnector1">
              <a:avLst/>
            </a:prstGeom>
            <a:noFill/>
            <a:ln cap="flat" cmpd="sng" w="19050">
              <a:solidFill>
                <a:schemeClr val="dk1"/>
              </a:solidFill>
              <a:prstDash val="solid"/>
              <a:round/>
              <a:headEnd len="med" w="med" type="none"/>
              <a:tailEnd len="med" w="med" type="none"/>
            </a:ln>
          </p:spPr>
        </p:cxnSp>
        <p:cxnSp>
          <p:nvCxnSpPr>
            <p:cNvPr id="188" name="Google Shape;188;p21"/>
            <p:cNvCxnSpPr/>
            <p:nvPr/>
          </p:nvCxnSpPr>
          <p:spPr>
            <a:xfrm>
              <a:off x="8904900" y="4917300"/>
              <a:ext cx="397500" cy="0"/>
            </a:xfrm>
            <a:prstGeom prst="straightConnector1">
              <a:avLst/>
            </a:prstGeom>
            <a:noFill/>
            <a:ln cap="flat" cmpd="sng" w="19050">
              <a:solidFill>
                <a:schemeClr val="dk1"/>
              </a:solidFill>
              <a:prstDash val="solid"/>
              <a:round/>
              <a:headEnd len="med" w="med" type="none"/>
              <a:tailEnd len="med" w="med" type="none"/>
            </a:ln>
          </p:spPr>
        </p:cxnSp>
      </p:grpSp>
      <p:sp>
        <p:nvSpPr>
          <p:cNvPr id="189" name="Google Shape;18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 name="Google Shape;190;p21"/>
          <p:cNvSpPr txBox="1"/>
          <p:nvPr>
            <p:ph idx="1" type="subTitle"/>
          </p:nvPr>
        </p:nvSpPr>
        <p:spPr>
          <a:xfrm>
            <a:off x="2032350" y="1565625"/>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1" name="Google Shape;191;p21"/>
          <p:cNvSpPr txBox="1"/>
          <p:nvPr>
            <p:ph idx="2" type="subTitle"/>
          </p:nvPr>
        </p:nvSpPr>
        <p:spPr>
          <a:xfrm>
            <a:off x="2641957" y="2723563"/>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2" name="Google Shape;192;p21"/>
          <p:cNvSpPr txBox="1"/>
          <p:nvPr>
            <p:ph idx="3" type="subTitle"/>
          </p:nvPr>
        </p:nvSpPr>
        <p:spPr>
          <a:xfrm>
            <a:off x="3251557" y="3881500"/>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3" name="Google Shape;193;p21"/>
          <p:cNvSpPr txBox="1"/>
          <p:nvPr>
            <p:ph idx="4" type="subTitle"/>
          </p:nvPr>
        </p:nvSpPr>
        <p:spPr>
          <a:xfrm>
            <a:off x="2032350" y="1253625"/>
            <a:ext cx="48768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4" name="Google Shape;194;p21"/>
          <p:cNvSpPr txBox="1"/>
          <p:nvPr>
            <p:ph idx="5" type="subTitle"/>
          </p:nvPr>
        </p:nvSpPr>
        <p:spPr>
          <a:xfrm>
            <a:off x="2641950" y="241227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5" name="Google Shape;195;p21"/>
          <p:cNvSpPr txBox="1"/>
          <p:nvPr>
            <p:ph idx="6" type="subTitle"/>
          </p:nvPr>
        </p:nvSpPr>
        <p:spPr>
          <a:xfrm>
            <a:off x="3251550" y="357092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6"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2"/>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01" name="Google Shape;201;p22"/>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02" name="Google Shape;20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3" name="Google Shape;203;p22"/>
          <p:cNvSpPr txBox="1"/>
          <p:nvPr>
            <p:ph idx="1" type="subTitle"/>
          </p:nvPr>
        </p:nvSpPr>
        <p:spPr>
          <a:xfrm>
            <a:off x="1762571"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4" name="Google Shape;204;p22"/>
          <p:cNvSpPr txBox="1"/>
          <p:nvPr>
            <p:ph idx="2" type="subTitle"/>
          </p:nvPr>
        </p:nvSpPr>
        <p:spPr>
          <a:xfrm>
            <a:off x="5132667"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5" name="Google Shape;205;p22"/>
          <p:cNvSpPr txBox="1"/>
          <p:nvPr>
            <p:ph idx="3" type="subTitle"/>
          </p:nvPr>
        </p:nvSpPr>
        <p:spPr>
          <a:xfrm>
            <a:off x="1762571"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6" name="Google Shape;206;p22"/>
          <p:cNvSpPr txBox="1"/>
          <p:nvPr>
            <p:ph idx="4" type="subTitle"/>
          </p:nvPr>
        </p:nvSpPr>
        <p:spPr>
          <a:xfrm>
            <a:off x="5132667"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7" name="Google Shape;207;p22"/>
          <p:cNvSpPr txBox="1"/>
          <p:nvPr>
            <p:ph idx="5" type="subTitle"/>
          </p:nvPr>
        </p:nvSpPr>
        <p:spPr>
          <a:xfrm>
            <a:off x="1762571"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8" name="Google Shape;208;p22"/>
          <p:cNvSpPr txBox="1"/>
          <p:nvPr>
            <p:ph idx="6" type="subTitle"/>
          </p:nvPr>
        </p:nvSpPr>
        <p:spPr>
          <a:xfrm>
            <a:off x="5132667"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9" name="Google Shape;209;p22"/>
          <p:cNvSpPr txBox="1"/>
          <p:nvPr>
            <p:ph idx="7" type="subTitle"/>
          </p:nvPr>
        </p:nvSpPr>
        <p:spPr>
          <a:xfrm>
            <a:off x="1762571"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10" name="Google Shape;210;p22"/>
          <p:cNvSpPr txBox="1"/>
          <p:nvPr>
            <p:ph idx="8" type="subTitle"/>
          </p:nvPr>
        </p:nvSpPr>
        <p:spPr>
          <a:xfrm>
            <a:off x="5132667"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21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23"/>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16" name="Google Shape;216;p23"/>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217" name="Google Shape;21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3"/>
          <p:cNvSpPr txBox="1"/>
          <p:nvPr>
            <p:ph idx="1" type="subTitle"/>
          </p:nvPr>
        </p:nvSpPr>
        <p:spPr>
          <a:xfrm>
            <a:off x="874134"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9" name="Google Shape;219;p23"/>
          <p:cNvSpPr txBox="1"/>
          <p:nvPr>
            <p:ph idx="2" type="subTitle"/>
          </p:nvPr>
        </p:nvSpPr>
        <p:spPr>
          <a:xfrm>
            <a:off x="3319800"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0" name="Google Shape;220;p23"/>
          <p:cNvSpPr txBox="1"/>
          <p:nvPr>
            <p:ph idx="3" type="subTitle"/>
          </p:nvPr>
        </p:nvSpPr>
        <p:spPr>
          <a:xfrm>
            <a:off x="874134"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1" name="Google Shape;221;p23"/>
          <p:cNvSpPr txBox="1"/>
          <p:nvPr>
            <p:ph idx="4" type="subTitle"/>
          </p:nvPr>
        </p:nvSpPr>
        <p:spPr>
          <a:xfrm>
            <a:off x="3319800"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2" name="Google Shape;222;p23"/>
          <p:cNvSpPr txBox="1"/>
          <p:nvPr>
            <p:ph idx="5" type="subTitle"/>
          </p:nvPr>
        </p:nvSpPr>
        <p:spPr>
          <a:xfrm>
            <a:off x="5765466"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3" name="Google Shape;223;p23"/>
          <p:cNvSpPr txBox="1"/>
          <p:nvPr>
            <p:ph idx="6" type="subTitle"/>
          </p:nvPr>
        </p:nvSpPr>
        <p:spPr>
          <a:xfrm>
            <a:off x="5765466"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4" name="Google Shape;224;p23"/>
          <p:cNvSpPr txBox="1"/>
          <p:nvPr>
            <p:ph idx="7" type="subTitle"/>
          </p:nvPr>
        </p:nvSpPr>
        <p:spPr>
          <a:xfrm>
            <a:off x="872334"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5" name="Google Shape;225;p23"/>
          <p:cNvSpPr txBox="1"/>
          <p:nvPr>
            <p:ph idx="8" type="subTitle"/>
          </p:nvPr>
        </p:nvSpPr>
        <p:spPr>
          <a:xfrm>
            <a:off x="3318000"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6" name="Google Shape;226;p23"/>
          <p:cNvSpPr txBox="1"/>
          <p:nvPr>
            <p:ph idx="9" type="subTitle"/>
          </p:nvPr>
        </p:nvSpPr>
        <p:spPr>
          <a:xfrm>
            <a:off x="5763666"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7" name="Google Shape;227;p23"/>
          <p:cNvSpPr txBox="1"/>
          <p:nvPr>
            <p:ph idx="13" type="subTitle"/>
          </p:nvPr>
        </p:nvSpPr>
        <p:spPr>
          <a:xfrm>
            <a:off x="872334"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8" name="Google Shape;228;p23"/>
          <p:cNvSpPr txBox="1"/>
          <p:nvPr>
            <p:ph idx="14" type="subTitle"/>
          </p:nvPr>
        </p:nvSpPr>
        <p:spPr>
          <a:xfrm>
            <a:off x="3318000"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9" name="Google Shape;229;p23"/>
          <p:cNvSpPr txBox="1"/>
          <p:nvPr>
            <p:ph idx="15" type="subTitle"/>
          </p:nvPr>
        </p:nvSpPr>
        <p:spPr>
          <a:xfrm>
            <a:off x="5763666"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30" name="Shape 230"/>
        <p:cNvGrpSpPr/>
        <p:nvPr/>
      </p:nvGrpSpPr>
      <p:grpSpPr>
        <a:xfrm>
          <a:off x="0" y="0"/>
          <a:ext cx="0" cy="0"/>
          <a:chOff x="0" y="0"/>
          <a:chExt cx="0" cy="0"/>
        </a:xfrm>
      </p:grpSpPr>
      <p:sp>
        <p:nvSpPr>
          <p:cNvPr id="231" name="Google Shape;231;p24"/>
          <p:cNvSpPr/>
          <p:nvPr/>
        </p:nvSpPr>
        <p:spPr>
          <a:xfrm>
            <a:off x="6309175" y="248697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4"/>
          <p:cNvGrpSpPr/>
          <p:nvPr/>
        </p:nvGrpSpPr>
        <p:grpSpPr>
          <a:xfrm>
            <a:off x="-69525" y="539500"/>
            <a:ext cx="9455500" cy="4069200"/>
            <a:chOff x="-69525" y="539500"/>
            <a:chExt cx="9455500" cy="4069200"/>
          </a:xfrm>
        </p:grpSpPr>
        <p:grpSp>
          <p:nvGrpSpPr>
            <p:cNvPr id="233" name="Google Shape;233;p24"/>
            <p:cNvGrpSpPr/>
            <p:nvPr/>
          </p:nvGrpSpPr>
          <p:grpSpPr>
            <a:xfrm>
              <a:off x="713225" y="539500"/>
              <a:ext cx="8672750" cy="4069200"/>
              <a:chOff x="713225" y="539500"/>
              <a:chExt cx="8672750" cy="4069200"/>
            </a:xfrm>
          </p:grpSpPr>
          <p:sp>
            <p:nvSpPr>
              <p:cNvPr id="234" name="Google Shape;234;p24"/>
              <p:cNvSpPr/>
              <p:nvPr/>
            </p:nvSpPr>
            <p:spPr>
              <a:xfrm>
                <a:off x="713225" y="539500"/>
                <a:ext cx="7717500" cy="406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24"/>
              <p:cNvCxnSpPr/>
              <p:nvPr/>
            </p:nvCxnSpPr>
            <p:spPr>
              <a:xfrm>
                <a:off x="8407675" y="4608575"/>
                <a:ext cx="978300" cy="0"/>
              </a:xfrm>
              <a:prstGeom prst="straightConnector1">
                <a:avLst/>
              </a:prstGeom>
              <a:noFill/>
              <a:ln cap="flat" cmpd="sng" w="19050">
                <a:solidFill>
                  <a:schemeClr val="dk1"/>
                </a:solidFill>
                <a:prstDash val="solid"/>
                <a:round/>
                <a:headEnd len="med" w="med" type="none"/>
                <a:tailEnd len="med" w="med" type="none"/>
              </a:ln>
            </p:spPr>
          </p:cxnSp>
        </p:grpSp>
        <p:cxnSp>
          <p:nvCxnSpPr>
            <p:cNvPr id="236" name="Google Shape;236;p24"/>
            <p:cNvCxnSpPr/>
            <p:nvPr/>
          </p:nvCxnSpPr>
          <p:spPr>
            <a:xfrm rot="10800000">
              <a:off x="-69525" y="539500"/>
              <a:ext cx="789000" cy="0"/>
            </a:xfrm>
            <a:prstGeom prst="straightConnector1">
              <a:avLst/>
            </a:prstGeom>
            <a:noFill/>
            <a:ln cap="flat" cmpd="sng" w="19050">
              <a:solidFill>
                <a:schemeClr val="dk1"/>
              </a:solidFill>
              <a:prstDash val="solid"/>
              <a:round/>
              <a:headEnd len="med" w="med" type="none"/>
              <a:tailEnd len="med" w="med" type="none"/>
            </a:ln>
          </p:spPr>
        </p:cxnSp>
      </p:grpSp>
      <p:sp>
        <p:nvSpPr>
          <p:cNvPr id="237" name="Google Shape;237;p24"/>
          <p:cNvSpPr txBox="1"/>
          <p:nvPr>
            <p:ph hasCustomPrompt="1" type="title"/>
          </p:nvPr>
        </p:nvSpPr>
        <p:spPr>
          <a:xfrm>
            <a:off x="707575" y="539500"/>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8" name="Google Shape;238;p24"/>
          <p:cNvSpPr txBox="1"/>
          <p:nvPr>
            <p:ph idx="1" type="subTitle"/>
          </p:nvPr>
        </p:nvSpPr>
        <p:spPr>
          <a:xfrm>
            <a:off x="707575" y="1308392"/>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39" name="Google Shape;239;p24"/>
          <p:cNvSpPr txBox="1"/>
          <p:nvPr>
            <p:ph hasCustomPrompt="1" idx="2" type="title"/>
          </p:nvPr>
        </p:nvSpPr>
        <p:spPr>
          <a:xfrm>
            <a:off x="707575" y="1901349"/>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0" name="Google Shape;240;p24"/>
          <p:cNvSpPr txBox="1"/>
          <p:nvPr>
            <p:ph idx="3" type="subTitle"/>
          </p:nvPr>
        </p:nvSpPr>
        <p:spPr>
          <a:xfrm>
            <a:off x="707575" y="2670245"/>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41" name="Google Shape;241;p24"/>
          <p:cNvSpPr txBox="1"/>
          <p:nvPr>
            <p:ph hasCustomPrompt="1" idx="4" type="title"/>
          </p:nvPr>
        </p:nvSpPr>
        <p:spPr>
          <a:xfrm>
            <a:off x="707575" y="3263198"/>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2" name="Google Shape;242;p24"/>
          <p:cNvSpPr txBox="1"/>
          <p:nvPr>
            <p:ph idx="5" type="subTitle"/>
          </p:nvPr>
        </p:nvSpPr>
        <p:spPr>
          <a:xfrm>
            <a:off x="707575" y="4032098"/>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43"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25"/>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48" name="Google Shape;248;p25"/>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49" name="Google Shape;249;p25"/>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50"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26"/>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26"/>
            <p:cNvCxnSpPr/>
            <p:nvPr/>
          </p:nvCxnSpPr>
          <p:spPr>
            <a:xfrm rot="10800000">
              <a:off x="232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256" name="Google Shape;256;p26"/>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7" name="Shape 257"/>
        <p:cNvGrpSpPr/>
        <p:nvPr/>
      </p:nvGrpSpPr>
      <p:grpSpPr>
        <a:xfrm>
          <a:off x="0" y="0"/>
          <a:ext cx="0" cy="0"/>
          <a:chOff x="0" y="0"/>
          <a:chExt cx="0" cy="0"/>
        </a:xfrm>
      </p:grpSpPr>
      <p:sp>
        <p:nvSpPr>
          <p:cNvPr id="258" name="Google Shape;258;p27"/>
          <p:cNvSpPr/>
          <p:nvPr/>
        </p:nvSpPr>
        <p:spPr>
          <a:xfrm>
            <a:off x="6677100" y="-9050"/>
            <a:ext cx="5161500" cy="51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7"/>
          <p:cNvGrpSpPr/>
          <p:nvPr/>
        </p:nvGrpSpPr>
        <p:grpSpPr>
          <a:xfrm>
            <a:off x="713223" y="-79050"/>
            <a:ext cx="8791100" cy="4687625"/>
            <a:chOff x="-669332" y="-79050"/>
            <a:chExt cx="10173707" cy="4687625"/>
          </a:xfrm>
        </p:grpSpPr>
        <p:sp>
          <p:nvSpPr>
            <p:cNvPr id="260" name="Google Shape;260;p27"/>
            <p:cNvSpPr/>
            <p:nvPr/>
          </p:nvSpPr>
          <p:spPr>
            <a:xfrm>
              <a:off x="-669325" y="533550"/>
              <a:ext cx="91002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27"/>
            <p:cNvCxnSpPr/>
            <p:nvPr/>
          </p:nvCxnSpPr>
          <p:spPr>
            <a:xfrm rot="10800000">
              <a:off x="-669332" y="-79050"/>
              <a:ext cx="0" cy="624900"/>
            </a:xfrm>
            <a:prstGeom prst="straightConnector1">
              <a:avLst/>
            </a:prstGeom>
            <a:noFill/>
            <a:ln cap="flat" cmpd="sng" w="19050">
              <a:solidFill>
                <a:schemeClr val="dk1"/>
              </a:solidFill>
              <a:prstDash val="solid"/>
              <a:round/>
              <a:headEnd len="med" w="med" type="none"/>
              <a:tailEnd len="med" w="med" type="none"/>
            </a:ln>
          </p:spPr>
        </p:cxnSp>
        <p:cxnSp>
          <p:nvCxnSpPr>
            <p:cNvPr id="262" name="Google Shape;262;p27"/>
            <p:cNvCxnSpPr/>
            <p:nvPr/>
          </p:nvCxnSpPr>
          <p:spPr>
            <a:xfrm>
              <a:off x="8425275" y="4608575"/>
              <a:ext cx="1079100" cy="0"/>
            </a:xfrm>
            <a:prstGeom prst="straightConnector1">
              <a:avLst/>
            </a:prstGeom>
            <a:noFill/>
            <a:ln cap="flat" cmpd="sng" w="19050">
              <a:solidFill>
                <a:schemeClr val="dk1"/>
              </a:solidFill>
              <a:prstDash val="solid"/>
              <a:round/>
              <a:headEnd len="med" w="med" type="none"/>
              <a:tailEnd len="med" w="med" type="none"/>
            </a:ln>
          </p:spPr>
        </p:cxnSp>
      </p:grpSp>
      <p:sp>
        <p:nvSpPr>
          <p:cNvPr id="263" name="Google Shape;263;p27"/>
          <p:cNvSpPr txBox="1"/>
          <p:nvPr>
            <p:ph type="title"/>
          </p:nvPr>
        </p:nvSpPr>
        <p:spPr>
          <a:xfrm>
            <a:off x="1094263" y="7783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4" name="Google Shape;264;p27"/>
          <p:cNvSpPr txBox="1"/>
          <p:nvPr>
            <p:ph idx="1" type="subTitle"/>
          </p:nvPr>
        </p:nvSpPr>
        <p:spPr>
          <a:xfrm>
            <a:off x="1094225" y="1651512"/>
            <a:ext cx="4448100" cy="122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nvSpPr>
        <p:spPr>
          <a:xfrm>
            <a:off x="1094225" y="3383825"/>
            <a:ext cx="57972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Hanken Grotesk"/>
                <a:ea typeface="Hanken Grotesk"/>
                <a:cs typeface="Hanken Grotesk"/>
                <a:sym typeface="Hanken Grotesk"/>
              </a:rPr>
              <a:t>CREDITS: This presentation template was created by </a:t>
            </a:r>
            <a:r>
              <a:rPr b="1" lang="en" sz="1200" u="sng">
                <a:solidFill>
                  <a:schemeClr val="dk1"/>
                </a:solidFill>
                <a:latin typeface="Hanken Grotesk"/>
                <a:ea typeface="Hanken Grotesk"/>
                <a:cs typeface="Hanken Grotesk"/>
                <a:sym typeface="Hanken Grotesk"/>
                <a:hlinkClick r:id="rId2">
                  <a:extLst>
                    <a:ext uri="{A12FA001-AC4F-418D-AE19-62706E023703}">
                      <ahyp:hlinkClr val="tx"/>
                    </a:ext>
                  </a:extLst>
                </a:hlinkClick>
              </a:rPr>
              <a:t>Slidesgo</a:t>
            </a:r>
            <a:r>
              <a:rPr b="1" lang="en" sz="1200">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includes icons by</a:t>
            </a:r>
            <a:r>
              <a:rPr b="1" lang="en" sz="1200">
                <a:solidFill>
                  <a:schemeClr val="dk1"/>
                </a:solidFill>
                <a:latin typeface="Hanken Grotesk"/>
                <a:ea typeface="Hanken Grotesk"/>
                <a:cs typeface="Hanken Grotesk"/>
                <a:sym typeface="Hanken Grotesk"/>
              </a:rPr>
              <a:t> </a:t>
            </a:r>
            <a:r>
              <a:rPr b="1" lang="en" sz="1200" u="sng">
                <a:solidFill>
                  <a:schemeClr val="dk1"/>
                </a:solidFill>
                <a:latin typeface="Hanken Grotesk"/>
                <a:ea typeface="Hanken Grotesk"/>
                <a:cs typeface="Hanken Grotesk"/>
                <a:sym typeface="Hanken Grotesk"/>
                <a:hlinkClick r:id="rId3">
                  <a:extLst>
                    <a:ext uri="{A12FA001-AC4F-418D-AE19-62706E023703}">
                      <ahyp:hlinkClr val="tx"/>
                    </a:ext>
                  </a:extLst>
                </a:hlinkClick>
              </a:rPr>
              <a:t>Flaticon</a:t>
            </a:r>
            <a:r>
              <a:rPr b="1" lang="en" sz="1200">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infographics &amp; images by </a:t>
            </a:r>
            <a:r>
              <a:rPr b="1" lang="en" sz="1200" u="sng">
                <a:solidFill>
                  <a:schemeClr val="dk1"/>
                </a:solidFill>
                <a:latin typeface="Hanken Grotesk"/>
                <a:ea typeface="Hanken Grotesk"/>
                <a:cs typeface="Hanken Grotesk"/>
                <a:sym typeface="Hanken Grotesk"/>
                <a:hlinkClick r:id="rId4">
                  <a:extLst>
                    <a:ext uri="{A12FA001-AC4F-418D-AE19-62706E023703}">
                      <ahyp:hlinkClr val="tx"/>
                    </a:ext>
                  </a:extLst>
                </a:hlinkClick>
              </a:rPr>
              <a:t>Freepik</a:t>
            </a:r>
            <a:r>
              <a:rPr b="1" lang="en" sz="1200" u="sng">
                <a:solidFill>
                  <a:schemeClr val="dk1"/>
                </a:solidFill>
                <a:latin typeface="Hanken Grotesk"/>
                <a:ea typeface="Hanken Grotesk"/>
                <a:cs typeface="Hanken Grotesk"/>
                <a:sym typeface="Hanken Grotesk"/>
              </a:rPr>
              <a:t> </a:t>
            </a:r>
            <a:endParaRPr b="1" sz="1200"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66"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272" name="Google Shape;272;p28"/>
              <p:cNvCxnSpPr/>
              <p:nvPr/>
            </p:nvCxnSpPr>
            <p:spPr>
              <a:xfrm rot="10800000">
                <a:off x="8911200" y="4917300"/>
                <a:ext cx="0" cy="2841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73"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9"/>
            <p:cNvCxnSpPr/>
            <p:nvPr/>
          </p:nvCxnSpPr>
          <p:spPr>
            <a:xfrm>
              <a:off x="8911200" y="232800"/>
              <a:ext cx="366000" cy="0"/>
            </a:xfrm>
            <a:prstGeom prst="straightConnector1">
              <a:avLst/>
            </a:prstGeom>
            <a:noFill/>
            <a:ln cap="flat" cmpd="sng" w="19050">
              <a:solidFill>
                <a:schemeClr val="dk1"/>
              </a:solidFill>
              <a:prstDash val="solid"/>
              <a:round/>
              <a:headEnd len="med" w="med" type="none"/>
              <a:tailEnd len="med" w="med" type="none"/>
            </a:ln>
          </p:spPr>
        </p:cxnSp>
        <p:cxnSp>
          <p:nvCxnSpPr>
            <p:cNvPr id="278" name="Google Shape;278;p29"/>
            <p:cNvCxnSpPr/>
            <p:nvPr/>
          </p:nvCxnSpPr>
          <p:spPr>
            <a:xfrm>
              <a:off x="232200" y="4917300"/>
              <a:ext cx="1200" cy="291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30" name="Google Shape;30;p4"/>
            <p:cNvCxnSpPr/>
            <p:nvPr/>
          </p:nvCxnSpPr>
          <p:spPr>
            <a:xfrm>
              <a:off x="8911200" y="4917300"/>
              <a:ext cx="0" cy="342900"/>
            </a:xfrm>
            <a:prstGeom prst="straightConnector1">
              <a:avLst/>
            </a:prstGeom>
            <a:noFill/>
            <a:ln cap="flat" cmpd="sng" w="19050">
              <a:solidFill>
                <a:schemeClr val="dk1"/>
              </a:solidFill>
              <a:prstDash val="solid"/>
              <a:round/>
              <a:headEnd len="med" w="med" type="none"/>
              <a:tailEnd len="med" w="med" type="none"/>
            </a:ln>
          </p:spPr>
        </p:cxnSp>
      </p:grpSp>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a:latin typeface="Hanken Grotesk"/>
                <a:ea typeface="Hanken Grotesk"/>
                <a:cs typeface="Hanken Grotesk"/>
                <a:sym typeface="Hanken Grotesk"/>
              </a:defRPr>
            </a:lvl1pPr>
            <a:lvl2pPr indent="-304800" lvl="1" marL="914400" rtl="0">
              <a:spcBef>
                <a:spcPts val="0"/>
              </a:spcBef>
              <a:spcAft>
                <a:spcPts val="0"/>
              </a:spcAft>
              <a:buSzPts val="1200"/>
              <a:buChar char="○"/>
              <a:defRPr>
                <a:latin typeface="Hanken Grotesk"/>
                <a:ea typeface="Hanken Grotesk"/>
                <a:cs typeface="Hanken Grotesk"/>
                <a:sym typeface="Hanken Grotesk"/>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5"/>
            <p:cNvCxnSpPr/>
            <p:nvPr/>
          </p:nvCxnSpPr>
          <p:spPr>
            <a:xfrm rot="10800000">
              <a:off x="-771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38" name="Google Shape;38;p5"/>
            <p:cNvCxnSpPr/>
            <p:nvPr/>
          </p:nvCxnSpPr>
          <p:spPr>
            <a:xfrm rot="10800000">
              <a:off x="8911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39" name="Google Shape;3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subTitle"/>
          </p:nvPr>
        </p:nvSpPr>
        <p:spPr>
          <a:xfrm>
            <a:off x="4651268"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41" name="Google Shape;41;p5"/>
          <p:cNvSpPr txBox="1"/>
          <p:nvPr>
            <p:ph idx="2" type="subTitle"/>
          </p:nvPr>
        </p:nvSpPr>
        <p:spPr>
          <a:xfrm>
            <a:off x="720000"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42" name="Google Shape;42;p5"/>
          <p:cNvSpPr txBox="1"/>
          <p:nvPr>
            <p:ph idx="3" type="subTitle"/>
          </p:nvPr>
        </p:nvSpPr>
        <p:spPr>
          <a:xfrm>
            <a:off x="720000" y="1451250"/>
            <a:ext cx="3772800" cy="361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
        <p:nvSpPr>
          <p:cNvPr id="43" name="Google Shape;43;p5"/>
          <p:cNvSpPr txBox="1"/>
          <p:nvPr>
            <p:ph idx="4" type="subTitle"/>
          </p:nvPr>
        </p:nvSpPr>
        <p:spPr>
          <a:xfrm>
            <a:off x="4651268" y="1451250"/>
            <a:ext cx="3772800" cy="361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6"/>
              <p:cNvCxnSpPr/>
              <p:nvPr/>
            </p:nvCxnSpPr>
            <p:spPr>
              <a:xfrm rot="10800000">
                <a:off x="8911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50" name="Google Shape;50;p6"/>
              <p:cNvCxnSpPr/>
              <p:nvPr/>
            </p:nvCxnSpPr>
            <p:spPr>
              <a:xfrm rot="10800000">
                <a:off x="232200" y="4917300"/>
                <a:ext cx="0" cy="284100"/>
              </a:xfrm>
              <a:prstGeom prst="straightConnector1">
                <a:avLst/>
              </a:prstGeom>
              <a:noFill/>
              <a:ln cap="flat" cmpd="sng" w="19050">
                <a:solidFill>
                  <a:schemeClr val="dk1"/>
                </a:solidFill>
                <a:prstDash val="solid"/>
                <a:round/>
                <a:headEnd len="med" w="med" type="none"/>
                <a:tailEnd len="med" w="med" type="none"/>
              </a:ln>
            </p:spPr>
          </p:cxnSp>
        </p:grpSp>
        <p:sp>
          <p:nvSpPr>
            <p:cNvPr id="51" name="Google Shape;51;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7"/>
          <p:cNvGrpSpPr/>
          <p:nvPr/>
        </p:nvGrpSpPr>
        <p:grpSpPr>
          <a:xfrm>
            <a:off x="-19050" y="-16000"/>
            <a:ext cx="8930250" cy="4933300"/>
            <a:chOff x="-19050" y="-16000"/>
            <a:chExt cx="8930250" cy="4933300"/>
          </a:xfrm>
        </p:grpSpPr>
        <p:sp>
          <p:nvSpPr>
            <p:cNvPr id="56" name="Google Shape;56;p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7"/>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58" name="Google Shape;58;p7"/>
            <p:cNvCxnSpPr/>
            <p:nvPr/>
          </p:nvCxnSpPr>
          <p:spPr>
            <a:xfrm rot="10800000">
              <a:off x="8911200" y="-16000"/>
              <a:ext cx="0" cy="258900"/>
            </a:xfrm>
            <a:prstGeom prst="straightConnector1">
              <a:avLst/>
            </a:prstGeom>
            <a:noFill/>
            <a:ln cap="flat" cmpd="sng" w="19050">
              <a:solidFill>
                <a:schemeClr val="dk1"/>
              </a:solidFill>
              <a:prstDash val="solid"/>
              <a:round/>
              <a:headEnd len="med" w="med" type="none"/>
              <a:tailEnd len="med" w="med" type="none"/>
            </a:ln>
          </p:spPr>
        </p:cxnSp>
      </p:grpSp>
      <p:sp>
        <p:nvSpPr>
          <p:cNvPr id="59" name="Google Shape;59;p7"/>
          <p:cNvSpPr txBox="1"/>
          <p:nvPr>
            <p:ph type="title"/>
          </p:nvPr>
        </p:nvSpPr>
        <p:spPr>
          <a:xfrm>
            <a:off x="720000" y="44805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7"/>
          <p:cNvSpPr txBox="1"/>
          <p:nvPr>
            <p:ph idx="1" type="subTitle"/>
          </p:nvPr>
        </p:nvSpPr>
        <p:spPr>
          <a:xfrm>
            <a:off x="1733625" y="1361025"/>
            <a:ext cx="6580200" cy="290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atin typeface="Hanken Grotesk"/>
                <a:ea typeface="Hanken Grotesk"/>
                <a:cs typeface="Hanken Grotesk"/>
                <a:sym typeface="Hanken Grotesk"/>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cap="flat" cmpd="sng" w="19050">
              <a:solidFill>
                <a:schemeClr val="dk1"/>
              </a:solidFill>
              <a:prstDash val="solid"/>
              <a:round/>
              <a:headEnd len="med" w="med" type="none"/>
              <a:tailEnd len="med" w="med" type="none"/>
            </a:ln>
          </p:spPr>
        </p:cxnSp>
        <p:cxnSp>
          <p:nvCxnSpPr>
            <p:cNvPr id="66" name="Google Shape;66;p8"/>
            <p:cNvCxnSpPr/>
            <p:nvPr/>
          </p:nvCxnSpPr>
          <p:spPr>
            <a:xfrm rot="10800000">
              <a:off x="-25" y="4608575"/>
              <a:ext cx="740700" cy="0"/>
            </a:xfrm>
            <a:prstGeom prst="straightConnector1">
              <a:avLst/>
            </a:prstGeom>
            <a:noFill/>
            <a:ln cap="flat" cmpd="sng" w="19050">
              <a:solidFill>
                <a:schemeClr val="dk1"/>
              </a:solidFill>
              <a:prstDash val="solid"/>
              <a:round/>
              <a:headEnd len="med" w="med" type="none"/>
              <a:tailEnd len="med" w="med" type="none"/>
            </a:ln>
          </p:spPr>
        </p:cxnSp>
      </p:grpSp>
      <p:sp>
        <p:nvSpPr>
          <p:cNvPr id="67" name="Google Shape;67;p8"/>
          <p:cNvSpPr txBox="1"/>
          <p:nvPr>
            <p:ph type="title"/>
          </p:nvPr>
        </p:nvSpPr>
        <p:spPr>
          <a:xfrm>
            <a:off x="1644450" y="1733400"/>
            <a:ext cx="5855100" cy="760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73" name="Google Shape;73;p9"/>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74" name="Google Shape;74;p9"/>
          <p:cNvSpPr txBox="1"/>
          <p:nvPr>
            <p:ph type="title"/>
          </p:nvPr>
        </p:nvSpPr>
        <p:spPr>
          <a:xfrm>
            <a:off x="3496850" y="1021763"/>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9"/>
          <p:cNvSpPr txBox="1"/>
          <p:nvPr>
            <p:ph idx="1" type="subTitle"/>
          </p:nvPr>
        </p:nvSpPr>
        <p:spPr>
          <a:xfrm>
            <a:off x="3496850" y="3117038"/>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p:nvPr>
            <p:ph idx="2" type="pic"/>
          </p:nvPr>
        </p:nvSpPr>
        <p:spPr>
          <a:xfrm>
            <a:off x="0" y="0"/>
            <a:ext cx="9144000" cy="5143500"/>
          </a:xfrm>
          <a:prstGeom prst="rect">
            <a:avLst/>
          </a:prstGeom>
          <a:noFill/>
          <a:ln>
            <a:noFill/>
          </a:ln>
        </p:spPr>
      </p:sp>
      <p:sp>
        <p:nvSpPr>
          <p:cNvPr id="78" name="Google Shape;78;p10"/>
          <p:cNvSpPr txBox="1"/>
          <p:nvPr>
            <p:ph type="title"/>
          </p:nvPr>
        </p:nvSpPr>
        <p:spPr>
          <a:xfrm>
            <a:off x="720000" y="4045175"/>
            <a:ext cx="7710900" cy="56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indent="-317500" lvl="1" marL="914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indent="-317500" lvl="2" marL="1371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indent="-317500" lvl="3" marL="1828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indent="-317500" lvl="4" marL="22860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indent="-317500" lvl="5" marL="2743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indent="-317500" lvl="6" marL="3200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indent="-317500" lvl="7" marL="3657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indent="-317500" lvl="8" marL="4114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53.png"/><Relationship Id="rId7"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64.png"/><Relationship Id="rId4" Type="http://schemas.openxmlformats.org/officeDocument/2006/relationships/image" Target="../media/image62.png"/><Relationship Id="rId5" Type="http://schemas.openxmlformats.org/officeDocument/2006/relationships/image" Target="../media/image56.png"/><Relationship Id="rId6" Type="http://schemas.openxmlformats.org/officeDocument/2006/relationships/image" Target="../media/image55.png"/><Relationship Id="rId7"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67.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70.png"/><Relationship Id="rId4" Type="http://schemas.openxmlformats.org/officeDocument/2006/relationships/image" Target="../media/image66.png"/><Relationship Id="rId5" Type="http://schemas.openxmlformats.org/officeDocument/2006/relationships/image" Target="../media/image74.png"/><Relationship Id="rId6" Type="http://schemas.openxmlformats.org/officeDocument/2006/relationships/image" Target="../media/image72.png"/><Relationship Id="rId7"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76.png"/><Relationship Id="rId4" Type="http://schemas.openxmlformats.org/officeDocument/2006/relationships/image" Target="../media/image73.png"/><Relationship Id="rId5" Type="http://schemas.openxmlformats.org/officeDocument/2006/relationships/image" Target="../media/image71.png"/><Relationship Id="rId6" Type="http://schemas.openxmlformats.org/officeDocument/2006/relationships/image" Target="../media/image75.png"/><Relationship Id="rId7"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78.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88.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 Id="rId3"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image" Target="../media/image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image" Target="../media/image92.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 Id="rId3" Type="http://schemas.openxmlformats.org/officeDocument/2006/relationships/image" Target="../media/image98.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3.png"/><Relationship Id="rId8" Type="http://schemas.openxmlformats.org/officeDocument/2006/relationships/image" Target="../media/image1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ctrTitle"/>
          </p:nvPr>
        </p:nvSpPr>
        <p:spPr>
          <a:xfrm>
            <a:off x="798675" y="1425850"/>
            <a:ext cx="7092900" cy="139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F1F1F"/>
                </a:solidFill>
                <a:highlight>
                  <a:srgbClr val="FFFFFF"/>
                </a:highlight>
              </a:rPr>
              <a:t>Analyse des données de l'entreprise HumanForYou</a:t>
            </a:r>
            <a:endParaRPr/>
          </a:p>
        </p:txBody>
      </p:sp>
      <p:pic>
        <p:nvPicPr>
          <p:cNvPr id="284" name="Google Shape;284;p30"/>
          <p:cNvPicPr preferRelativeResize="0"/>
          <p:nvPr/>
        </p:nvPicPr>
        <p:blipFill rotWithShape="1">
          <a:blip r:embed="rId3">
            <a:alphaModFix/>
          </a:blip>
          <a:srcRect b="29626" l="37756" r="33636" t="33753"/>
          <a:stretch/>
        </p:blipFill>
        <p:spPr>
          <a:xfrm>
            <a:off x="986574" y="842175"/>
            <a:ext cx="673224" cy="484726"/>
          </a:xfrm>
          <a:prstGeom prst="rect">
            <a:avLst/>
          </a:prstGeom>
          <a:noFill/>
          <a:ln>
            <a:noFill/>
          </a:ln>
        </p:spPr>
      </p:pic>
      <p:sp>
        <p:nvSpPr>
          <p:cNvPr id="285" name="Google Shape;285;p30"/>
          <p:cNvSpPr txBox="1"/>
          <p:nvPr/>
        </p:nvSpPr>
        <p:spPr>
          <a:xfrm>
            <a:off x="2552250" y="2727200"/>
            <a:ext cx="40395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Enseignant en charge : Mme. Ben Ayed Safa</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Problématique</a:t>
            </a:r>
            <a:endParaRPr/>
          </a:p>
        </p:txBody>
      </p:sp>
      <p:sp>
        <p:nvSpPr>
          <p:cNvPr id="448" name="Google Shape;448;p39"/>
          <p:cNvSpPr txBox="1"/>
          <p:nvPr/>
        </p:nvSpPr>
        <p:spPr>
          <a:xfrm>
            <a:off x="1809761" y="3325700"/>
            <a:ext cx="5524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Figtree Black"/>
                <a:ea typeface="Figtree Black"/>
                <a:cs typeface="Figtree Black"/>
                <a:sym typeface="Figtree Black"/>
              </a:rPr>
              <a:t>"Comment identifier et analyser les facteurs principaux de l’attrition des employés pour mettre en place des actions efficaces de rétention et d’amélioration de la satisfaction ?"</a:t>
            </a:r>
            <a:endParaRPr>
              <a:latin typeface="Figtree Black"/>
              <a:ea typeface="Figtree Black"/>
              <a:cs typeface="Figtree Black"/>
              <a:sym typeface="Figtree Black"/>
            </a:endParaRPr>
          </a:p>
        </p:txBody>
      </p:sp>
      <p:pic>
        <p:nvPicPr>
          <p:cNvPr id="449" name="Google Shape;449;p39"/>
          <p:cNvPicPr preferRelativeResize="0"/>
          <p:nvPr/>
        </p:nvPicPr>
        <p:blipFill>
          <a:blip r:embed="rId3">
            <a:alphaModFix/>
          </a:blip>
          <a:stretch>
            <a:fillRect/>
          </a:stretch>
        </p:blipFill>
        <p:spPr>
          <a:xfrm>
            <a:off x="3296804" y="793850"/>
            <a:ext cx="2702801" cy="2702825"/>
          </a:xfrm>
          <a:prstGeom prst="rect">
            <a:avLst/>
          </a:prstGeom>
          <a:noFill/>
          <a:ln>
            <a:noFill/>
          </a:ln>
        </p:spPr>
      </p:pic>
      <p:sp>
        <p:nvSpPr>
          <p:cNvPr id="450" name="Google Shape;450;p39"/>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51" name="Google Shape;451;p39"/>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8</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0"/>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Méthodologie </a:t>
            </a:r>
            <a:endParaRPr/>
          </a:p>
        </p:txBody>
      </p:sp>
      <p:sp>
        <p:nvSpPr>
          <p:cNvPr id="457" name="Google Shape;457;p40"/>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CRISP-DM</a:t>
            </a:r>
            <a:endParaRPr/>
          </a:p>
        </p:txBody>
      </p:sp>
      <p:sp>
        <p:nvSpPr>
          <p:cNvPr id="463" name="Google Shape;463;p41"/>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64" name="Google Shape;464;p41"/>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10</a:t>
            </a:r>
            <a:endParaRPr b="1" sz="1500">
              <a:solidFill>
                <a:schemeClr val="dk1"/>
              </a:solidFill>
              <a:latin typeface="Hanken Grotesk"/>
              <a:ea typeface="Hanken Grotesk"/>
              <a:cs typeface="Hanken Grotesk"/>
              <a:sym typeface="Hanken Grotesk"/>
            </a:endParaRPr>
          </a:p>
        </p:txBody>
      </p:sp>
      <p:pic>
        <p:nvPicPr>
          <p:cNvPr id="465" name="Google Shape;465;p41"/>
          <p:cNvPicPr preferRelativeResize="0"/>
          <p:nvPr/>
        </p:nvPicPr>
        <p:blipFill>
          <a:blip r:embed="rId3">
            <a:alphaModFix/>
          </a:blip>
          <a:stretch>
            <a:fillRect/>
          </a:stretch>
        </p:blipFill>
        <p:spPr>
          <a:xfrm>
            <a:off x="152400" y="1474925"/>
            <a:ext cx="8839204" cy="20975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2"/>
          <p:cNvSpPr txBox="1"/>
          <p:nvPr>
            <p:ph type="title"/>
          </p:nvPr>
        </p:nvSpPr>
        <p:spPr>
          <a:xfrm>
            <a:off x="1278050" y="30835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Compréhension et Préparation des Données</a:t>
            </a:r>
            <a:endParaRPr/>
          </a:p>
        </p:txBody>
      </p:sp>
      <p:sp>
        <p:nvSpPr>
          <p:cNvPr id="471" name="Google Shape;471;p42"/>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3"/>
          <p:cNvSpPr txBox="1"/>
          <p:nvPr>
            <p:ph type="title"/>
          </p:nvPr>
        </p:nvSpPr>
        <p:spPr>
          <a:xfrm>
            <a:off x="787500" y="956275"/>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Compréhension  des Données :</a:t>
            </a:r>
            <a:endParaRPr sz="2800"/>
          </a:p>
          <a:p>
            <a:pPr indent="0" lvl="0" marL="0" rtl="0" algn="l">
              <a:spcBef>
                <a:spcPts val="0"/>
              </a:spcBef>
              <a:spcAft>
                <a:spcPts val="0"/>
              </a:spcAft>
              <a:buNone/>
            </a:pPr>
            <a:r>
              <a:rPr lang="en" sz="2800"/>
              <a:t> Pre EDA</a:t>
            </a:r>
            <a:endParaRPr sz="2800"/>
          </a:p>
        </p:txBody>
      </p:sp>
      <p:sp>
        <p:nvSpPr>
          <p:cNvPr id="477" name="Google Shape;477;p43"/>
          <p:cNvSpPr txBox="1"/>
          <p:nvPr>
            <p:ph idx="4294967295" type="body"/>
          </p:nvPr>
        </p:nvSpPr>
        <p:spPr>
          <a:xfrm>
            <a:off x="1313275" y="1834350"/>
            <a:ext cx="5532600" cy="14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Figtree Black"/>
                <a:ea typeface="Figtree Black"/>
                <a:cs typeface="Figtree Black"/>
                <a:sym typeface="Figtree Black"/>
              </a:rPr>
              <a:t>Sources de données:</a:t>
            </a:r>
            <a:endParaRPr sz="1700">
              <a:latin typeface="Figtree Black"/>
              <a:ea typeface="Figtree Black"/>
              <a:cs typeface="Figtree Black"/>
              <a:sym typeface="Figtree Black"/>
            </a:endParaRPr>
          </a:p>
          <a:p>
            <a:pPr indent="-311150" lvl="0" marL="457200" rtl="0" algn="l">
              <a:spcBef>
                <a:spcPts val="0"/>
              </a:spcBef>
              <a:spcAft>
                <a:spcPts val="0"/>
              </a:spcAft>
              <a:buClr>
                <a:srgbClr val="000000"/>
              </a:buClr>
              <a:buSzPts val="1300"/>
              <a:buChar char="●"/>
            </a:pPr>
            <a:r>
              <a:rPr b="1" lang="en" sz="1300">
                <a:solidFill>
                  <a:srgbClr val="000000"/>
                </a:solidFill>
                <a:latin typeface="Figtree"/>
                <a:ea typeface="Figtree"/>
                <a:cs typeface="Figtree"/>
                <a:sym typeface="Figtree"/>
              </a:rPr>
              <a:t>general_data : </a:t>
            </a:r>
            <a:r>
              <a:rPr lang="en" sz="1300">
                <a:solidFill>
                  <a:srgbClr val="000000"/>
                </a:solidFill>
                <a:latin typeface="Figtree SemiBold"/>
                <a:ea typeface="Figtree SemiBold"/>
                <a:cs typeface="Figtree SemiBold"/>
                <a:sym typeface="Figtree SemiBold"/>
              </a:rPr>
              <a:t>Informations générales des employés.</a:t>
            </a:r>
            <a:endParaRPr sz="1300">
              <a:solidFill>
                <a:srgbClr val="000000"/>
              </a:solidFill>
              <a:latin typeface="Figtree SemiBold"/>
              <a:ea typeface="Figtree SemiBold"/>
              <a:cs typeface="Figtree SemiBold"/>
              <a:sym typeface="Figtree SemiBold"/>
            </a:endParaRPr>
          </a:p>
          <a:p>
            <a:pPr indent="-311150" lvl="0" marL="457200" rtl="0" algn="l">
              <a:spcBef>
                <a:spcPts val="0"/>
              </a:spcBef>
              <a:spcAft>
                <a:spcPts val="0"/>
              </a:spcAft>
              <a:buClr>
                <a:srgbClr val="000000"/>
              </a:buClr>
              <a:buSzPts val="1300"/>
              <a:buChar char="●"/>
            </a:pPr>
            <a:r>
              <a:rPr b="1" lang="en" sz="1300">
                <a:solidFill>
                  <a:srgbClr val="000000"/>
                </a:solidFill>
                <a:latin typeface="Figtree"/>
                <a:ea typeface="Figtree"/>
                <a:cs typeface="Figtree"/>
                <a:sym typeface="Figtree"/>
              </a:rPr>
              <a:t>manager_survey_data :</a:t>
            </a:r>
            <a:r>
              <a:rPr lang="en" sz="1300">
                <a:solidFill>
                  <a:srgbClr val="000000"/>
                </a:solidFill>
                <a:latin typeface="Figtree SemiBold"/>
                <a:ea typeface="Figtree SemiBold"/>
                <a:cs typeface="Figtree SemiBold"/>
                <a:sym typeface="Figtree SemiBold"/>
              </a:rPr>
              <a:t> Évaluations des managers.</a:t>
            </a:r>
            <a:endParaRPr sz="1300">
              <a:solidFill>
                <a:srgbClr val="000000"/>
              </a:solidFill>
              <a:latin typeface="Figtree SemiBold"/>
              <a:ea typeface="Figtree SemiBold"/>
              <a:cs typeface="Figtree SemiBold"/>
              <a:sym typeface="Figtree SemiBold"/>
            </a:endParaRPr>
          </a:p>
          <a:p>
            <a:pPr indent="-311150" lvl="0" marL="457200" rtl="0" algn="l">
              <a:spcBef>
                <a:spcPts val="0"/>
              </a:spcBef>
              <a:spcAft>
                <a:spcPts val="0"/>
              </a:spcAft>
              <a:buClr>
                <a:srgbClr val="000000"/>
              </a:buClr>
              <a:buSzPts val="1300"/>
              <a:buChar char="●"/>
            </a:pPr>
            <a:r>
              <a:rPr b="1" lang="en" sz="1300">
                <a:solidFill>
                  <a:srgbClr val="000000"/>
                </a:solidFill>
                <a:latin typeface="Figtree"/>
                <a:ea typeface="Figtree"/>
                <a:cs typeface="Figtree"/>
                <a:sym typeface="Figtree"/>
              </a:rPr>
              <a:t>employee_survey_data :</a:t>
            </a:r>
            <a:r>
              <a:rPr lang="en" sz="1300">
                <a:solidFill>
                  <a:srgbClr val="000000"/>
                </a:solidFill>
                <a:latin typeface="Figtree SemiBold"/>
                <a:ea typeface="Figtree SemiBold"/>
                <a:cs typeface="Figtree SemiBold"/>
                <a:sym typeface="Figtree SemiBold"/>
              </a:rPr>
              <a:t> Résultats des enquêtes sur la qualité de vie au travail.</a:t>
            </a:r>
            <a:endParaRPr sz="1300">
              <a:solidFill>
                <a:srgbClr val="000000"/>
              </a:solidFill>
              <a:latin typeface="Figtree SemiBold"/>
              <a:ea typeface="Figtree SemiBold"/>
              <a:cs typeface="Figtree SemiBold"/>
              <a:sym typeface="Figtree SemiBold"/>
            </a:endParaRPr>
          </a:p>
          <a:p>
            <a:pPr indent="-311150" lvl="0" marL="457200" rtl="0" algn="l">
              <a:spcBef>
                <a:spcPts val="0"/>
              </a:spcBef>
              <a:spcAft>
                <a:spcPts val="0"/>
              </a:spcAft>
              <a:buClr>
                <a:srgbClr val="000000"/>
              </a:buClr>
              <a:buSzPts val="1300"/>
              <a:buChar char="●"/>
            </a:pPr>
            <a:r>
              <a:rPr b="1" lang="en" sz="1300">
                <a:solidFill>
                  <a:srgbClr val="000000"/>
                </a:solidFill>
                <a:latin typeface="Figtree"/>
                <a:ea typeface="Figtree"/>
                <a:cs typeface="Figtree"/>
                <a:sym typeface="Figtree"/>
              </a:rPr>
              <a:t>In_time and out_time :</a:t>
            </a:r>
            <a:r>
              <a:rPr lang="en" sz="1300">
                <a:solidFill>
                  <a:srgbClr val="000000"/>
                </a:solidFill>
                <a:latin typeface="Figtree SemiBold"/>
                <a:ea typeface="Figtree SemiBold"/>
                <a:cs typeface="Figtree SemiBold"/>
                <a:sym typeface="Figtree SemiBold"/>
              </a:rPr>
              <a:t> Horaires de travail des employés.</a:t>
            </a:r>
            <a:endParaRPr sz="1300">
              <a:solidFill>
                <a:srgbClr val="000000"/>
              </a:solidFill>
              <a:latin typeface="Figtree SemiBold"/>
              <a:ea typeface="Figtree SemiBold"/>
              <a:cs typeface="Figtree SemiBold"/>
              <a:sym typeface="Figtree SemiBold"/>
            </a:endParaRPr>
          </a:p>
          <a:p>
            <a:pPr indent="0" lvl="0" marL="0" rtl="0" algn="l">
              <a:spcBef>
                <a:spcPts val="0"/>
              </a:spcBef>
              <a:spcAft>
                <a:spcPts val="0"/>
              </a:spcAft>
              <a:buNone/>
            </a:pPr>
            <a:r>
              <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p:txBody>
      </p:sp>
      <p:sp>
        <p:nvSpPr>
          <p:cNvPr id="478" name="Google Shape;478;p43"/>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79" name="Google Shape;479;p43"/>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12</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44"/>
          <p:cNvPicPr preferRelativeResize="0"/>
          <p:nvPr/>
        </p:nvPicPr>
        <p:blipFill>
          <a:blip r:embed="rId3">
            <a:alphaModFix/>
          </a:blip>
          <a:stretch>
            <a:fillRect/>
          </a:stretch>
        </p:blipFill>
        <p:spPr>
          <a:xfrm>
            <a:off x="1645650" y="1238550"/>
            <a:ext cx="3157697" cy="3214850"/>
          </a:xfrm>
          <a:prstGeom prst="rect">
            <a:avLst/>
          </a:prstGeom>
          <a:noFill/>
          <a:ln>
            <a:noFill/>
          </a:ln>
        </p:spPr>
      </p:pic>
      <p:pic>
        <p:nvPicPr>
          <p:cNvPr id="485" name="Google Shape;485;p44"/>
          <p:cNvPicPr preferRelativeResize="0"/>
          <p:nvPr/>
        </p:nvPicPr>
        <p:blipFill>
          <a:blip r:embed="rId4">
            <a:alphaModFix/>
          </a:blip>
          <a:stretch>
            <a:fillRect/>
          </a:stretch>
        </p:blipFill>
        <p:spPr>
          <a:xfrm>
            <a:off x="4866847" y="1338100"/>
            <a:ext cx="1276350" cy="285750"/>
          </a:xfrm>
          <a:prstGeom prst="rect">
            <a:avLst/>
          </a:prstGeom>
          <a:noFill/>
          <a:ln>
            <a:noFill/>
          </a:ln>
        </p:spPr>
      </p:pic>
      <p:pic>
        <p:nvPicPr>
          <p:cNvPr id="486" name="Google Shape;486;p44"/>
          <p:cNvPicPr preferRelativeResize="0"/>
          <p:nvPr/>
        </p:nvPicPr>
        <p:blipFill>
          <a:blip r:embed="rId5">
            <a:alphaModFix/>
          </a:blip>
          <a:stretch>
            <a:fillRect/>
          </a:stretch>
        </p:blipFill>
        <p:spPr>
          <a:xfrm>
            <a:off x="4955747" y="1928650"/>
            <a:ext cx="1152525" cy="285750"/>
          </a:xfrm>
          <a:prstGeom prst="rect">
            <a:avLst/>
          </a:prstGeom>
          <a:noFill/>
          <a:ln>
            <a:noFill/>
          </a:ln>
        </p:spPr>
      </p:pic>
      <p:pic>
        <p:nvPicPr>
          <p:cNvPr id="487" name="Google Shape;487;p44"/>
          <p:cNvPicPr preferRelativeResize="0"/>
          <p:nvPr/>
        </p:nvPicPr>
        <p:blipFill>
          <a:blip r:embed="rId6">
            <a:alphaModFix/>
          </a:blip>
          <a:stretch>
            <a:fillRect/>
          </a:stretch>
        </p:blipFill>
        <p:spPr>
          <a:xfrm>
            <a:off x="4955747" y="2443000"/>
            <a:ext cx="1228725" cy="247650"/>
          </a:xfrm>
          <a:prstGeom prst="rect">
            <a:avLst/>
          </a:prstGeom>
          <a:noFill/>
          <a:ln>
            <a:noFill/>
          </a:ln>
        </p:spPr>
      </p:pic>
      <p:pic>
        <p:nvPicPr>
          <p:cNvPr id="488" name="Google Shape;488;p44"/>
          <p:cNvPicPr preferRelativeResize="0"/>
          <p:nvPr/>
        </p:nvPicPr>
        <p:blipFill>
          <a:blip r:embed="rId7">
            <a:alphaModFix/>
          </a:blip>
          <a:stretch>
            <a:fillRect/>
          </a:stretch>
        </p:blipFill>
        <p:spPr>
          <a:xfrm>
            <a:off x="4955747" y="2995450"/>
            <a:ext cx="1514475" cy="276225"/>
          </a:xfrm>
          <a:prstGeom prst="rect">
            <a:avLst/>
          </a:prstGeom>
          <a:noFill/>
          <a:ln>
            <a:noFill/>
          </a:ln>
        </p:spPr>
      </p:pic>
      <p:pic>
        <p:nvPicPr>
          <p:cNvPr id="489" name="Google Shape;489;p44"/>
          <p:cNvPicPr preferRelativeResize="0"/>
          <p:nvPr/>
        </p:nvPicPr>
        <p:blipFill>
          <a:blip r:embed="rId8">
            <a:alphaModFix/>
          </a:blip>
          <a:stretch>
            <a:fillRect/>
          </a:stretch>
        </p:blipFill>
        <p:spPr>
          <a:xfrm>
            <a:off x="5022422" y="3528850"/>
            <a:ext cx="1800225" cy="285750"/>
          </a:xfrm>
          <a:prstGeom prst="rect">
            <a:avLst/>
          </a:prstGeom>
          <a:noFill/>
          <a:ln>
            <a:noFill/>
          </a:ln>
        </p:spPr>
      </p:pic>
      <p:pic>
        <p:nvPicPr>
          <p:cNvPr id="490" name="Google Shape;490;p44"/>
          <p:cNvPicPr preferRelativeResize="0"/>
          <p:nvPr/>
        </p:nvPicPr>
        <p:blipFill>
          <a:blip r:embed="rId9">
            <a:alphaModFix/>
          </a:blip>
          <a:stretch>
            <a:fillRect/>
          </a:stretch>
        </p:blipFill>
        <p:spPr>
          <a:xfrm>
            <a:off x="4993847" y="4062250"/>
            <a:ext cx="2016553" cy="280564"/>
          </a:xfrm>
          <a:prstGeom prst="rect">
            <a:avLst/>
          </a:prstGeom>
          <a:noFill/>
          <a:ln>
            <a:noFill/>
          </a:ln>
        </p:spPr>
      </p:pic>
      <p:sp>
        <p:nvSpPr>
          <p:cNvPr id="491" name="Google Shape;491;p44"/>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92" name="Google Shape;492;p44"/>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13</a:t>
            </a:r>
            <a:endParaRPr b="1" sz="1500">
              <a:solidFill>
                <a:schemeClr val="dk1"/>
              </a:solidFill>
              <a:latin typeface="Hanken Grotesk"/>
              <a:ea typeface="Hanken Grotesk"/>
              <a:cs typeface="Hanken Grotesk"/>
              <a:sym typeface="Hanken Grotesk"/>
            </a:endParaRPr>
          </a:p>
        </p:txBody>
      </p:sp>
      <p:sp>
        <p:nvSpPr>
          <p:cNvPr id="493" name="Google Shape;493;p44"/>
          <p:cNvSpPr txBox="1"/>
          <p:nvPr>
            <p:ph type="title"/>
          </p:nvPr>
        </p:nvSpPr>
        <p:spPr>
          <a:xfrm>
            <a:off x="787500" y="956275"/>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Compréhension  des Données :</a:t>
            </a:r>
            <a:endParaRPr sz="2800"/>
          </a:p>
          <a:p>
            <a:pPr indent="0" lvl="0" marL="0" rtl="0" algn="l">
              <a:spcBef>
                <a:spcPts val="0"/>
              </a:spcBef>
              <a:spcAft>
                <a:spcPts val="0"/>
              </a:spcAft>
              <a:buNone/>
            </a:pPr>
            <a:r>
              <a:rPr lang="en" sz="2800"/>
              <a:t> Pre EDA</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5"/>
          <p:cNvSpPr txBox="1"/>
          <p:nvPr>
            <p:ph type="title"/>
          </p:nvPr>
        </p:nvSpPr>
        <p:spPr>
          <a:xfrm>
            <a:off x="767450" y="606000"/>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Préparation des données</a:t>
            </a:r>
            <a:endParaRPr sz="2800"/>
          </a:p>
        </p:txBody>
      </p:sp>
      <p:sp>
        <p:nvSpPr>
          <p:cNvPr id="499" name="Google Shape;499;p45"/>
          <p:cNvSpPr txBox="1"/>
          <p:nvPr>
            <p:ph idx="4294967295" type="body"/>
          </p:nvPr>
        </p:nvSpPr>
        <p:spPr>
          <a:xfrm>
            <a:off x="993125" y="1098200"/>
            <a:ext cx="3527700" cy="4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Figtree Black"/>
                <a:ea typeface="Figtree Black"/>
                <a:cs typeface="Figtree Black"/>
                <a:sym typeface="Figtree Black"/>
              </a:rPr>
              <a:t>Imputation des variables nulls :</a:t>
            </a:r>
            <a:endParaRPr sz="1300">
              <a:solidFill>
                <a:srgbClr val="000000"/>
              </a:solidFill>
              <a:latin typeface="Figtree SemiBold"/>
              <a:ea typeface="Figtree SemiBold"/>
              <a:cs typeface="Figtree SemiBold"/>
              <a:sym typeface="Figtree SemiBold"/>
            </a:endParaRPr>
          </a:p>
          <a:p>
            <a:pPr indent="0" lvl="0" marL="0" rtl="0" algn="l">
              <a:spcBef>
                <a:spcPts val="0"/>
              </a:spcBef>
              <a:spcAft>
                <a:spcPts val="0"/>
              </a:spcAft>
              <a:buNone/>
            </a:pPr>
            <a:r>
              <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p:txBody>
      </p:sp>
      <p:pic>
        <p:nvPicPr>
          <p:cNvPr id="500" name="Google Shape;500;p45"/>
          <p:cNvPicPr preferRelativeResize="0"/>
          <p:nvPr/>
        </p:nvPicPr>
        <p:blipFill>
          <a:blip r:embed="rId3">
            <a:alphaModFix/>
          </a:blip>
          <a:stretch>
            <a:fillRect/>
          </a:stretch>
        </p:blipFill>
        <p:spPr>
          <a:xfrm>
            <a:off x="670101" y="1658850"/>
            <a:ext cx="7816525" cy="2686925"/>
          </a:xfrm>
          <a:prstGeom prst="rect">
            <a:avLst/>
          </a:prstGeom>
          <a:noFill/>
          <a:ln>
            <a:noFill/>
          </a:ln>
        </p:spPr>
      </p:pic>
      <p:sp>
        <p:nvSpPr>
          <p:cNvPr id="501" name="Google Shape;501;p45"/>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02" name="Google Shape;502;p45"/>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14</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6"/>
          <p:cNvPicPr preferRelativeResize="0"/>
          <p:nvPr/>
        </p:nvPicPr>
        <p:blipFill>
          <a:blip r:embed="rId3">
            <a:alphaModFix/>
          </a:blip>
          <a:stretch>
            <a:fillRect/>
          </a:stretch>
        </p:blipFill>
        <p:spPr>
          <a:xfrm>
            <a:off x="1193801" y="2039850"/>
            <a:ext cx="6540498" cy="1303000"/>
          </a:xfrm>
          <a:prstGeom prst="rect">
            <a:avLst/>
          </a:prstGeom>
          <a:noFill/>
          <a:ln>
            <a:noFill/>
          </a:ln>
        </p:spPr>
      </p:pic>
      <p:sp>
        <p:nvSpPr>
          <p:cNvPr id="508" name="Google Shape;508;p46"/>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09" name="Google Shape;509;p46"/>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15</a:t>
            </a:r>
            <a:endParaRPr b="1" sz="1500">
              <a:solidFill>
                <a:schemeClr val="dk1"/>
              </a:solidFill>
              <a:latin typeface="Hanken Grotesk"/>
              <a:ea typeface="Hanken Grotesk"/>
              <a:cs typeface="Hanken Grotesk"/>
              <a:sym typeface="Hanken Grotesk"/>
            </a:endParaRPr>
          </a:p>
        </p:txBody>
      </p:sp>
      <p:sp>
        <p:nvSpPr>
          <p:cNvPr id="510" name="Google Shape;510;p46"/>
          <p:cNvSpPr txBox="1"/>
          <p:nvPr>
            <p:ph type="title"/>
          </p:nvPr>
        </p:nvSpPr>
        <p:spPr>
          <a:xfrm>
            <a:off x="767450" y="606000"/>
            <a:ext cx="4378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Préparation des données</a:t>
            </a:r>
            <a:endParaRPr sz="2800"/>
          </a:p>
        </p:txBody>
      </p:sp>
      <p:sp>
        <p:nvSpPr>
          <p:cNvPr id="511" name="Google Shape;511;p46"/>
          <p:cNvSpPr txBox="1"/>
          <p:nvPr>
            <p:ph idx="4294967295" type="body"/>
          </p:nvPr>
        </p:nvSpPr>
        <p:spPr>
          <a:xfrm>
            <a:off x="993125" y="1022000"/>
            <a:ext cx="4378200" cy="4887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en" sz="1700">
                <a:latin typeface="Figtree Black"/>
                <a:ea typeface="Figtree Black"/>
                <a:cs typeface="Figtree Black"/>
                <a:sym typeface="Figtree Black"/>
              </a:rPr>
              <a:t>Évaluation des Méthodes</a:t>
            </a:r>
            <a:r>
              <a:rPr lang="en" sz="1700">
                <a:solidFill>
                  <a:srgbClr val="1F1F1F"/>
                </a:solidFill>
                <a:highlight>
                  <a:schemeClr val="accent2"/>
                </a:highlight>
                <a:latin typeface="Figtree Black"/>
                <a:ea typeface="Figtree Black"/>
                <a:cs typeface="Figtree Black"/>
                <a:sym typeface="Figtree Black"/>
              </a:rPr>
              <a:t> </a:t>
            </a:r>
            <a:r>
              <a:rPr lang="en" sz="1700">
                <a:latin typeface="Figtree Black"/>
                <a:ea typeface="Figtree Black"/>
                <a:cs typeface="Figtree Black"/>
                <a:sym typeface="Figtree Black"/>
              </a:rPr>
              <a:t>d'Imputation</a:t>
            </a:r>
            <a:endParaRPr sz="1700">
              <a:solidFill>
                <a:srgbClr val="1F1F1F"/>
              </a:solidFill>
              <a:highlight>
                <a:schemeClr val="accent2"/>
              </a:highlight>
              <a:latin typeface="Figtree Black"/>
              <a:ea typeface="Figtree Black"/>
              <a:cs typeface="Figtree Black"/>
              <a:sym typeface="Figtree Black"/>
            </a:endParaRPr>
          </a:p>
          <a:p>
            <a:pPr indent="0" lvl="0" marL="0" rtl="0" algn="l">
              <a:spcBef>
                <a:spcPts val="700"/>
              </a:spcBef>
              <a:spcAft>
                <a:spcPts val="0"/>
              </a:spcAft>
              <a:buNone/>
            </a:pPr>
            <a:r>
              <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7"/>
          <p:cNvSpPr txBox="1"/>
          <p:nvPr>
            <p:ph idx="4294967295" type="body"/>
          </p:nvPr>
        </p:nvSpPr>
        <p:spPr>
          <a:xfrm>
            <a:off x="956925" y="1086150"/>
            <a:ext cx="352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Figtree Black"/>
                <a:ea typeface="Figtree Black"/>
                <a:cs typeface="Figtree Black"/>
                <a:sym typeface="Figtree Black"/>
              </a:rPr>
              <a:t>Imputation des variables nulls </a:t>
            </a:r>
            <a:r>
              <a:rPr lang="en" sz="1700">
                <a:latin typeface="Figtree Black"/>
                <a:ea typeface="Figtree Black"/>
                <a:cs typeface="Figtree Black"/>
                <a:sym typeface="Figtree Black"/>
              </a:rPr>
              <a:t>:</a:t>
            </a:r>
            <a:endParaRPr sz="1300">
              <a:solidFill>
                <a:srgbClr val="000000"/>
              </a:solidFill>
              <a:latin typeface="Figtree SemiBold"/>
              <a:ea typeface="Figtree SemiBold"/>
              <a:cs typeface="Figtree SemiBold"/>
              <a:sym typeface="Figtree SemiBold"/>
            </a:endParaRPr>
          </a:p>
          <a:p>
            <a:pPr indent="0" lvl="0" marL="0" rtl="0" algn="l">
              <a:spcBef>
                <a:spcPts val="0"/>
              </a:spcBef>
              <a:spcAft>
                <a:spcPts val="0"/>
              </a:spcAft>
              <a:buNone/>
            </a:pPr>
            <a:r>
              <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p:txBody>
      </p:sp>
      <p:pic>
        <p:nvPicPr>
          <p:cNvPr id="517" name="Google Shape;517;p47"/>
          <p:cNvPicPr preferRelativeResize="0"/>
          <p:nvPr/>
        </p:nvPicPr>
        <p:blipFill>
          <a:blip r:embed="rId3">
            <a:alphaModFix/>
          </a:blip>
          <a:stretch>
            <a:fillRect/>
          </a:stretch>
        </p:blipFill>
        <p:spPr>
          <a:xfrm>
            <a:off x="838200" y="1658850"/>
            <a:ext cx="3404025" cy="855750"/>
          </a:xfrm>
          <a:prstGeom prst="rect">
            <a:avLst/>
          </a:prstGeom>
          <a:noFill/>
          <a:ln>
            <a:noFill/>
          </a:ln>
        </p:spPr>
      </p:pic>
      <p:pic>
        <p:nvPicPr>
          <p:cNvPr id="518" name="Google Shape;518;p47"/>
          <p:cNvPicPr preferRelativeResize="0"/>
          <p:nvPr/>
        </p:nvPicPr>
        <p:blipFill>
          <a:blip r:embed="rId4">
            <a:alphaModFix/>
          </a:blip>
          <a:stretch>
            <a:fillRect/>
          </a:stretch>
        </p:blipFill>
        <p:spPr>
          <a:xfrm>
            <a:off x="874138" y="2790625"/>
            <a:ext cx="3332150" cy="1001225"/>
          </a:xfrm>
          <a:prstGeom prst="rect">
            <a:avLst/>
          </a:prstGeom>
          <a:noFill/>
          <a:ln>
            <a:noFill/>
          </a:ln>
        </p:spPr>
      </p:pic>
      <p:pic>
        <p:nvPicPr>
          <p:cNvPr id="519" name="Google Shape;519;p47"/>
          <p:cNvPicPr preferRelativeResize="0"/>
          <p:nvPr/>
        </p:nvPicPr>
        <p:blipFill>
          <a:blip r:embed="rId5">
            <a:alphaModFix/>
          </a:blip>
          <a:stretch>
            <a:fillRect/>
          </a:stretch>
        </p:blipFill>
        <p:spPr>
          <a:xfrm>
            <a:off x="4390575" y="1658856"/>
            <a:ext cx="3981450" cy="928688"/>
          </a:xfrm>
          <a:prstGeom prst="rect">
            <a:avLst/>
          </a:prstGeom>
          <a:noFill/>
          <a:ln>
            <a:noFill/>
          </a:ln>
        </p:spPr>
      </p:pic>
      <p:pic>
        <p:nvPicPr>
          <p:cNvPr id="520" name="Google Shape;520;p47"/>
          <p:cNvPicPr preferRelativeResize="0"/>
          <p:nvPr/>
        </p:nvPicPr>
        <p:blipFill>
          <a:blip r:embed="rId6">
            <a:alphaModFix/>
          </a:blip>
          <a:stretch>
            <a:fillRect/>
          </a:stretch>
        </p:blipFill>
        <p:spPr>
          <a:xfrm>
            <a:off x="4963532" y="2865699"/>
            <a:ext cx="2835531" cy="1001225"/>
          </a:xfrm>
          <a:prstGeom prst="rect">
            <a:avLst/>
          </a:prstGeom>
          <a:noFill/>
          <a:ln>
            <a:noFill/>
          </a:ln>
        </p:spPr>
      </p:pic>
      <p:sp>
        <p:nvSpPr>
          <p:cNvPr id="521" name="Google Shape;521;p47"/>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22" name="Google Shape;522;p47"/>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16</a:t>
            </a:r>
            <a:endParaRPr b="1" sz="1500">
              <a:solidFill>
                <a:schemeClr val="dk1"/>
              </a:solidFill>
              <a:latin typeface="Hanken Grotesk"/>
              <a:ea typeface="Hanken Grotesk"/>
              <a:cs typeface="Hanken Grotesk"/>
              <a:sym typeface="Hanken Grotesk"/>
            </a:endParaRPr>
          </a:p>
        </p:txBody>
      </p:sp>
      <p:sp>
        <p:nvSpPr>
          <p:cNvPr id="523" name="Google Shape;523;p47"/>
          <p:cNvSpPr txBox="1"/>
          <p:nvPr>
            <p:ph type="title"/>
          </p:nvPr>
        </p:nvSpPr>
        <p:spPr>
          <a:xfrm>
            <a:off x="767450" y="606000"/>
            <a:ext cx="4378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Préparation des données</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48"/>
          <p:cNvPicPr preferRelativeResize="0"/>
          <p:nvPr/>
        </p:nvPicPr>
        <p:blipFill>
          <a:blip r:embed="rId3">
            <a:alphaModFix/>
          </a:blip>
          <a:stretch>
            <a:fillRect/>
          </a:stretch>
        </p:blipFill>
        <p:spPr>
          <a:xfrm>
            <a:off x="1313700" y="1963650"/>
            <a:ext cx="2476675" cy="2233300"/>
          </a:xfrm>
          <a:prstGeom prst="rect">
            <a:avLst/>
          </a:prstGeom>
          <a:noFill/>
          <a:ln>
            <a:noFill/>
          </a:ln>
        </p:spPr>
      </p:pic>
      <p:pic>
        <p:nvPicPr>
          <p:cNvPr id="529" name="Google Shape;529;p48"/>
          <p:cNvPicPr preferRelativeResize="0"/>
          <p:nvPr/>
        </p:nvPicPr>
        <p:blipFill>
          <a:blip r:embed="rId4">
            <a:alphaModFix/>
          </a:blip>
          <a:stretch>
            <a:fillRect/>
          </a:stretch>
        </p:blipFill>
        <p:spPr>
          <a:xfrm>
            <a:off x="4840925" y="1967225"/>
            <a:ext cx="2476675" cy="2226152"/>
          </a:xfrm>
          <a:prstGeom prst="rect">
            <a:avLst/>
          </a:prstGeom>
          <a:noFill/>
          <a:ln>
            <a:noFill/>
          </a:ln>
        </p:spPr>
      </p:pic>
      <p:sp>
        <p:nvSpPr>
          <p:cNvPr id="530" name="Google Shape;530;p48"/>
          <p:cNvSpPr txBox="1"/>
          <p:nvPr/>
        </p:nvSpPr>
        <p:spPr>
          <a:xfrm>
            <a:off x="2064550" y="4135625"/>
            <a:ext cx="1994400" cy="2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gtree ExtraBold"/>
                <a:ea typeface="Figtree ExtraBold"/>
                <a:cs typeface="Figtree ExtraBold"/>
                <a:sym typeface="Figtree ExtraBold"/>
              </a:rPr>
              <a:t>in_time</a:t>
            </a:r>
            <a:endParaRPr sz="1500">
              <a:solidFill>
                <a:schemeClr val="dk1"/>
              </a:solidFill>
              <a:latin typeface="Figtree ExtraBold"/>
              <a:ea typeface="Figtree ExtraBold"/>
              <a:cs typeface="Figtree ExtraBold"/>
              <a:sym typeface="Figtree ExtraBold"/>
            </a:endParaRPr>
          </a:p>
        </p:txBody>
      </p:sp>
      <p:sp>
        <p:nvSpPr>
          <p:cNvPr id="531" name="Google Shape;531;p48"/>
          <p:cNvSpPr txBox="1"/>
          <p:nvPr/>
        </p:nvSpPr>
        <p:spPr>
          <a:xfrm>
            <a:off x="5575425" y="4122525"/>
            <a:ext cx="1994400" cy="2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gtree ExtraBold"/>
                <a:ea typeface="Figtree ExtraBold"/>
                <a:cs typeface="Figtree ExtraBold"/>
                <a:sym typeface="Figtree ExtraBold"/>
              </a:rPr>
              <a:t>out</a:t>
            </a:r>
            <a:r>
              <a:rPr lang="en" sz="1500">
                <a:solidFill>
                  <a:schemeClr val="dk1"/>
                </a:solidFill>
                <a:latin typeface="Figtree ExtraBold"/>
                <a:ea typeface="Figtree ExtraBold"/>
                <a:cs typeface="Figtree ExtraBold"/>
                <a:sym typeface="Figtree ExtraBold"/>
              </a:rPr>
              <a:t>_time</a:t>
            </a:r>
            <a:endParaRPr sz="1500">
              <a:solidFill>
                <a:schemeClr val="dk1"/>
              </a:solidFill>
              <a:latin typeface="Figtree ExtraBold"/>
              <a:ea typeface="Figtree ExtraBold"/>
              <a:cs typeface="Figtree ExtraBold"/>
              <a:sym typeface="Figtree ExtraBold"/>
            </a:endParaRPr>
          </a:p>
        </p:txBody>
      </p:sp>
      <p:sp>
        <p:nvSpPr>
          <p:cNvPr id="532" name="Google Shape;532;p48"/>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33" name="Google Shape;533;p48"/>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17</a:t>
            </a:r>
            <a:endParaRPr b="1" sz="1500">
              <a:solidFill>
                <a:schemeClr val="dk1"/>
              </a:solidFill>
              <a:latin typeface="Hanken Grotesk"/>
              <a:ea typeface="Hanken Grotesk"/>
              <a:cs typeface="Hanken Grotesk"/>
              <a:sym typeface="Hanken Grotesk"/>
            </a:endParaRPr>
          </a:p>
        </p:txBody>
      </p:sp>
      <p:sp>
        <p:nvSpPr>
          <p:cNvPr id="534" name="Google Shape;534;p48"/>
          <p:cNvSpPr txBox="1"/>
          <p:nvPr>
            <p:ph type="title"/>
          </p:nvPr>
        </p:nvSpPr>
        <p:spPr>
          <a:xfrm>
            <a:off x="767450" y="606000"/>
            <a:ext cx="4378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Préparation des données</a:t>
            </a:r>
            <a:endParaRPr sz="2800"/>
          </a:p>
        </p:txBody>
      </p:sp>
      <p:sp>
        <p:nvSpPr>
          <p:cNvPr id="535" name="Google Shape;535;p48"/>
          <p:cNvSpPr txBox="1"/>
          <p:nvPr>
            <p:ph idx="4294967295" type="body"/>
          </p:nvPr>
        </p:nvSpPr>
        <p:spPr>
          <a:xfrm>
            <a:off x="956925" y="1086150"/>
            <a:ext cx="528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Figtree Black"/>
                <a:ea typeface="Figtree Black"/>
                <a:cs typeface="Figtree Black"/>
                <a:sym typeface="Figtree Black"/>
              </a:rPr>
              <a:t>Transformation des dataset: in_time &amp; out_time</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1"/>
          <p:cNvSpPr txBox="1"/>
          <p:nvPr>
            <p:ph type="title"/>
          </p:nvPr>
        </p:nvSpPr>
        <p:spPr>
          <a:xfrm>
            <a:off x="6632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Notre équipe</a:t>
            </a:r>
            <a:endParaRPr/>
          </a:p>
        </p:txBody>
      </p:sp>
      <p:pic>
        <p:nvPicPr>
          <p:cNvPr id="291" name="Google Shape;291;p31"/>
          <p:cNvPicPr preferRelativeResize="0"/>
          <p:nvPr/>
        </p:nvPicPr>
        <p:blipFill rotWithShape="1">
          <a:blip r:embed="rId3">
            <a:alphaModFix/>
          </a:blip>
          <a:srcRect b="28242" l="0" r="0" t="24891"/>
          <a:stretch/>
        </p:blipFill>
        <p:spPr>
          <a:xfrm>
            <a:off x="1175575" y="1757750"/>
            <a:ext cx="6792850" cy="1790799"/>
          </a:xfrm>
          <a:prstGeom prst="rect">
            <a:avLst/>
          </a:prstGeom>
          <a:noFill/>
          <a:ln>
            <a:noFill/>
          </a:ln>
        </p:spPr>
      </p:pic>
      <p:sp>
        <p:nvSpPr>
          <p:cNvPr id="292" name="Google Shape;292;p31"/>
          <p:cNvSpPr/>
          <p:nvPr/>
        </p:nvSpPr>
        <p:spPr>
          <a:xfrm>
            <a:off x="1350150" y="3669725"/>
            <a:ext cx="1225200" cy="2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a:ea typeface="Hanken Grotesk"/>
                <a:cs typeface="Hanken Grotesk"/>
                <a:sym typeface="Hanken Grotesk"/>
              </a:rPr>
              <a:t>Jebali Wafa</a:t>
            </a:r>
            <a:endParaRPr>
              <a:latin typeface="Hanken Grotesk"/>
              <a:ea typeface="Hanken Grotesk"/>
              <a:cs typeface="Hanken Grotesk"/>
              <a:sym typeface="Hanken Grotesk"/>
            </a:endParaRPr>
          </a:p>
        </p:txBody>
      </p:sp>
      <p:sp>
        <p:nvSpPr>
          <p:cNvPr id="293" name="Google Shape;293;p31"/>
          <p:cNvSpPr/>
          <p:nvPr/>
        </p:nvSpPr>
        <p:spPr>
          <a:xfrm>
            <a:off x="2871650" y="3669725"/>
            <a:ext cx="1431600" cy="2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a:ea typeface="Hanken Grotesk"/>
                <a:cs typeface="Hanken Grotesk"/>
                <a:sym typeface="Hanken Grotesk"/>
              </a:rPr>
              <a:t>Belanez Hamdi</a:t>
            </a:r>
            <a:endParaRPr>
              <a:latin typeface="Hanken Grotesk"/>
              <a:ea typeface="Hanken Grotesk"/>
              <a:cs typeface="Hanken Grotesk"/>
              <a:sym typeface="Hanken Grotesk"/>
            </a:endParaRPr>
          </a:p>
        </p:txBody>
      </p:sp>
      <p:sp>
        <p:nvSpPr>
          <p:cNvPr id="294" name="Google Shape;294;p31"/>
          <p:cNvSpPr/>
          <p:nvPr/>
        </p:nvSpPr>
        <p:spPr>
          <a:xfrm>
            <a:off x="4384125" y="3669725"/>
            <a:ext cx="1584300" cy="2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a:ea typeface="Hanken Grotesk"/>
                <a:cs typeface="Hanken Grotesk"/>
                <a:sym typeface="Hanken Grotesk"/>
              </a:rPr>
              <a:t>Bendoudou Eya</a:t>
            </a:r>
            <a:endParaRPr>
              <a:latin typeface="Hanken Grotesk"/>
              <a:ea typeface="Hanken Grotesk"/>
              <a:cs typeface="Hanken Grotesk"/>
              <a:sym typeface="Hanken Grotesk"/>
            </a:endParaRPr>
          </a:p>
        </p:txBody>
      </p:sp>
      <p:sp>
        <p:nvSpPr>
          <p:cNvPr id="295" name="Google Shape;295;p31"/>
          <p:cNvSpPr/>
          <p:nvPr/>
        </p:nvSpPr>
        <p:spPr>
          <a:xfrm>
            <a:off x="6049300" y="3669725"/>
            <a:ext cx="1584300" cy="2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a:ea typeface="Hanken Grotesk"/>
                <a:cs typeface="Hanken Grotesk"/>
                <a:sym typeface="Hanken Grotesk"/>
              </a:rPr>
              <a:t>Lassoued Abir</a:t>
            </a:r>
            <a:endParaRPr>
              <a:latin typeface="Hanken Grotesk"/>
              <a:ea typeface="Hanken Grotesk"/>
              <a:cs typeface="Hanken Grotesk"/>
              <a:sym typeface="Hanken Grotesk"/>
            </a:endParaRPr>
          </a:p>
        </p:txBody>
      </p:sp>
      <p:sp>
        <p:nvSpPr>
          <p:cNvPr id="296" name="Google Shape;296;p31"/>
          <p:cNvSpPr/>
          <p:nvPr/>
        </p:nvSpPr>
        <p:spPr>
          <a:xfrm>
            <a:off x="1444400" y="1663500"/>
            <a:ext cx="1292700" cy="1885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297" name="Google Shape;297;p31"/>
          <p:cNvSpPr/>
          <p:nvPr/>
        </p:nvSpPr>
        <p:spPr>
          <a:xfrm>
            <a:off x="2871650" y="1663500"/>
            <a:ext cx="1364400" cy="1885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298" name="Google Shape;298;p31"/>
          <p:cNvSpPr/>
          <p:nvPr/>
        </p:nvSpPr>
        <p:spPr>
          <a:xfrm>
            <a:off x="4529925" y="1663500"/>
            <a:ext cx="1292700" cy="1885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299" name="Google Shape;299;p31"/>
          <p:cNvSpPr/>
          <p:nvPr/>
        </p:nvSpPr>
        <p:spPr>
          <a:xfrm>
            <a:off x="6116500" y="1663500"/>
            <a:ext cx="1517100" cy="1885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00" name="Google Shape;300;p31"/>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01" name="Google Shape;301;p31"/>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1</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49"/>
          <p:cNvPicPr preferRelativeResize="0"/>
          <p:nvPr/>
        </p:nvPicPr>
        <p:blipFill>
          <a:blip r:embed="rId3">
            <a:alphaModFix/>
          </a:blip>
          <a:stretch>
            <a:fillRect/>
          </a:stretch>
        </p:blipFill>
        <p:spPr>
          <a:xfrm>
            <a:off x="919100" y="1772425"/>
            <a:ext cx="4074900" cy="998050"/>
          </a:xfrm>
          <a:prstGeom prst="rect">
            <a:avLst/>
          </a:prstGeom>
          <a:noFill/>
          <a:ln>
            <a:noFill/>
          </a:ln>
        </p:spPr>
      </p:pic>
      <p:pic>
        <p:nvPicPr>
          <p:cNvPr id="541" name="Google Shape;541;p49"/>
          <p:cNvPicPr preferRelativeResize="0"/>
          <p:nvPr/>
        </p:nvPicPr>
        <p:blipFill>
          <a:blip r:embed="rId4">
            <a:alphaModFix/>
          </a:blip>
          <a:stretch>
            <a:fillRect/>
          </a:stretch>
        </p:blipFill>
        <p:spPr>
          <a:xfrm>
            <a:off x="5246149" y="1772425"/>
            <a:ext cx="2704649" cy="1172150"/>
          </a:xfrm>
          <a:prstGeom prst="rect">
            <a:avLst/>
          </a:prstGeom>
          <a:noFill/>
          <a:ln>
            <a:noFill/>
          </a:ln>
        </p:spPr>
      </p:pic>
      <p:pic>
        <p:nvPicPr>
          <p:cNvPr id="542" name="Google Shape;542;p49"/>
          <p:cNvPicPr preferRelativeResize="0"/>
          <p:nvPr/>
        </p:nvPicPr>
        <p:blipFill>
          <a:blip r:embed="rId5">
            <a:alphaModFix/>
          </a:blip>
          <a:stretch>
            <a:fillRect/>
          </a:stretch>
        </p:blipFill>
        <p:spPr>
          <a:xfrm>
            <a:off x="2443750" y="3124075"/>
            <a:ext cx="4074899" cy="1263538"/>
          </a:xfrm>
          <a:prstGeom prst="rect">
            <a:avLst/>
          </a:prstGeom>
          <a:noFill/>
          <a:ln>
            <a:noFill/>
          </a:ln>
        </p:spPr>
      </p:pic>
      <p:sp>
        <p:nvSpPr>
          <p:cNvPr id="543" name="Google Shape;543;p49"/>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44" name="Google Shape;544;p49"/>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18</a:t>
            </a:r>
            <a:endParaRPr b="1" sz="1500">
              <a:solidFill>
                <a:schemeClr val="dk1"/>
              </a:solidFill>
              <a:latin typeface="Hanken Grotesk"/>
              <a:ea typeface="Hanken Grotesk"/>
              <a:cs typeface="Hanken Grotesk"/>
              <a:sym typeface="Hanken Grotesk"/>
            </a:endParaRPr>
          </a:p>
        </p:txBody>
      </p:sp>
      <p:sp>
        <p:nvSpPr>
          <p:cNvPr id="545" name="Google Shape;545;p49"/>
          <p:cNvSpPr txBox="1"/>
          <p:nvPr>
            <p:ph type="title"/>
          </p:nvPr>
        </p:nvSpPr>
        <p:spPr>
          <a:xfrm>
            <a:off x="767450" y="606000"/>
            <a:ext cx="4378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Préparation des données</a:t>
            </a:r>
            <a:endParaRPr sz="2800"/>
          </a:p>
        </p:txBody>
      </p:sp>
      <p:sp>
        <p:nvSpPr>
          <p:cNvPr id="546" name="Google Shape;546;p49"/>
          <p:cNvSpPr txBox="1"/>
          <p:nvPr>
            <p:ph idx="4294967295" type="body"/>
          </p:nvPr>
        </p:nvSpPr>
        <p:spPr>
          <a:xfrm>
            <a:off x="956925" y="1086150"/>
            <a:ext cx="528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Figtree Black"/>
                <a:ea typeface="Figtree Black"/>
                <a:cs typeface="Figtree Black"/>
                <a:sym typeface="Figtree Black"/>
              </a:rPr>
              <a:t>Transformation des dataset: in_time &amp; out_time</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a:p>
            <a:pPr indent="0" lvl="0" marL="0" rtl="0" algn="l">
              <a:spcBef>
                <a:spcPts val="0"/>
              </a:spcBef>
              <a:spcAft>
                <a:spcPts val="0"/>
              </a:spcAft>
              <a:buNone/>
            </a:pPr>
            <a:r>
              <a:t/>
            </a:r>
            <a:endParaRPr sz="1700">
              <a:latin typeface="Figtree Black"/>
              <a:ea typeface="Figtree Black"/>
              <a:cs typeface="Figtree Black"/>
              <a:sym typeface="Figtree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0"/>
          <p:cNvSpPr txBox="1"/>
          <p:nvPr>
            <p:ph type="title"/>
          </p:nvPr>
        </p:nvSpPr>
        <p:spPr>
          <a:xfrm>
            <a:off x="1278050" y="24739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Exploration des Données</a:t>
            </a:r>
            <a:endParaRPr/>
          </a:p>
        </p:txBody>
      </p:sp>
      <p:sp>
        <p:nvSpPr>
          <p:cNvPr id="552" name="Google Shape;552;p50"/>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1"/>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des données : EDA</a:t>
            </a:r>
            <a:endParaRPr/>
          </a:p>
        </p:txBody>
      </p:sp>
      <p:sp>
        <p:nvSpPr>
          <p:cNvPr id="558" name="Google Shape;558;p51"/>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Analyse Univariée</a:t>
            </a:r>
            <a:endParaRPr/>
          </a:p>
        </p:txBody>
      </p:sp>
      <p:sp>
        <p:nvSpPr>
          <p:cNvPr id="559" name="Google Shape;559;p51"/>
          <p:cNvSpPr txBox="1"/>
          <p:nvPr>
            <p:ph idx="5" type="subTitle"/>
          </p:nvPr>
        </p:nvSpPr>
        <p:spPr>
          <a:xfrm>
            <a:off x="1731050" y="2471600"/>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Analyse Bivariée</a:t>
            </a:r>
            <a:endParaRPr/>
          </a:p>
        </p:txBody>
      </p:sp>
      <p:sp>
        <p:nvSpPr>
          <p:cNvPr id="560" name="Google Shape;560;p51"/>
          <p:cNvSpPr txBox="1"/>
          <p:nvPr>
            <p:ph idx="6" type="subTitle"/>
          </p:nvPr>
        </p:nvSpPr>
        <p:spPr>
          <a:xfrm>
            <a:off x="1731050" y="3623026"/>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Analyse Multivariée</a:t>
            </a:r>
            <a:endParaRPr/>
          </a:p>
        </p:txBody>
      </p:sp>
      <p:grpSp>
        <p:nvGrpSpPr>
          <p:cNvPr id="561" name="Google Shape;561;p51"/>
          <p:cNvGrpSpPr/>
          <p:nvPr/>
        </p:nvGrpSpPr>
        <p:grpSpPr>
          <a:xfrm>
            <a:off x="1103963" y="3702000"/>
            <a:ext cx="345000" cy="343975"/>
            <a:chOff x="1799738" y="3074500"/>
            <a:chExt cx="345000" cy="343975"/>
          </a:xfrm>
        </p:grpSpPr>
        <p:sp>
          <p:nvSpPr>
            <p:cNvPr id="562" name="Google Shape;562;p51"/>
            <p:cNvSpPr/>
            <p:nvPr/>
          </p:nvSpPr>
          <p:spPr>
            <a:xfrm>
              <a:off x="1799738" y="3272100"/>
              <a:ext cx="345000" cy="146375"/>
            </a:xfrm>
            <a:custGeom>
              <a:rect b="b" l="l" r="r" t="t"/>
              <a:pathLst>
                <a:path extrusionOk="0" h="5855" w="1380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2062438" y="3124750"/>
              <a:ext cx="37450" cy="14875"/>
            </a:xfrm>
            <a:custGeom>
              <a:rect b="b" l="l" r="r" t="t"/>
              <a:pathLst>
                <a:path extrusionOk="0" h="595" w="1498">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1"/>
            <p:cNvSpPr/>
            <p:nvPr/>
          </p:nvSpPr>
          <p:spPr>
            <a:xfrm>
              <a:off x="2050638" y="3074725"/>
              <a:ext cx="39750" cy="26450"/>
            </a:xfrm>
            <a:custGeom>
              <a:rect b="b" l="l" r="r" t="t"/>
              <a:pathLst>
                <a:path extrusionOk="0" h="1058" w="159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1"/>
            <p:cNvSpPr/>
            <p:nvPr/>
          </p:nvSpPr>
          <p:spPr>
            <a:xfrm>
              <a:off x="2050638" y="3163175"/>
              <a:ext cx="39750" cy="25650"/>
            </a:xfrm>
            <a:custGeom>
              <a:rect b="b" l="l" r="r" t="t"/>
              <a:pathLst>
                <a:path extrusionOk="0" h="1026" w="159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1"/>
            <p:cNvSpPr/>
            <p:nvPr/>
          </p:nvSpPr>
          <p:spPr>
            <a:xfrm>
              <a:off x="1843563" y="3124750"/>
              <a:ext cx="37450" cy="14875"/>
            </a:xfrm>
            <a:custGeom>
              <a:rect b="b" l="l" r="r" t="t"/>
              <a:pathLst>
                <a:path extrusionOk="0" h="595" w="1498">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1854338" y="3074725"/>
              <a:ext cx="38450" cy="26450"/>
            </a:xfrm>
            <a:custGeom>
              <a:rect b="b" l="l" r="r" t="t"/>
              <a:pathLst>
                <a:path extrusionOk="0" h="1058" w="1538">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1"/>
            <p:cNvSpPr/>
            <p:nvPr/>
          </p:nvSpPr>
          <p:spPr>
            <a:xfrm>
              <a:off x="1854338" y="3163175"/>
              <a:ext cx="38450" cy="25650"/>
            </a:xfrm>
            <a:custGeom>
              <a:rect b="b" l="l" r="r" t="t"/>
              <a:pathLst>
                <a:path extrusionOk="0" h="1026" w="1538">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a:off x="1916088" y="3074500"/>
              <a:ext cx="113300" cy="174100"/>
            </a:xfrm>
            <a:custGeom>
              <a:rect b="b" l="l" r="r" t="t"/>
              <a:pathLst>
                <a:path extrusionOk="0" h="6964" w="4532">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51"/>
          <p:cNvGrpSpPr/>
          <p:nvPr/>
        </p:nvGrpSpPr>
        <p:grpSpPr>
          <a:xfrm>
            <a:off x="1129588" y="2555769"/>
            <a:ext cx="293750" cy="345000"/>
            <a:chOff x="5596113" y="2520150"/>
            <a:chExt cx="293750" cy="345000"/>
          </a:xfrm>
        </p:grpSpPr>
        <p:sp>
          <p:nvSpPr>
            <p:cNvPr id="571" name="Google Shape;571;p51"/>
            <p:cNvSpPr/>
            <p:nvPr/>
          </p:nvSpPr>
          <p:spPr>
            <a:xfrm>
              <a:off x="5768088" y="2747750"/>
              <a:ext cx="70500" cy="70500"/>
            </a:xfrm>
            <a:custGeom>
              <a:rect b="b" l="l" r="r" t="t"/>
              <a:pathLst>
                <a:path extrusionOk="0" h="2820" w="2820">
                  <a:moveTo>
                    <a:pt x="2389" y="0"/>
                  </a:moveTo>
                  <a:lnTo>
                    <a:pt x="1" y="2389"/>
                  </a:lnTo>
                  <a:lnTo>
                    <a:pt x="421" y="2819"/>
                  </a:lnTo>
                  <a:lnTo>
                    <a:pt x="2820" y="431"/>
                  </a:lnTo>
                  <a:lnTo>
                    <a:pt x="2389"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a:off x="5596113" y="2565000"/>
              <a:ext cx="244525" cy="300150"/>
            </a:xfrm>
            <a:custGeom>
              <a:rect b="b" l="l" r="r" t="t"/>
              <a:pathLst>
                <a:path extrusionOk="0" h="12006" w="9781">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5661213" y="2619600"/>
              <a:ext cx="100500" cy="14900"/>
            </a:xfrm>
            <a:custGeom>
              <a:rect b="b" l="l" r="r" t="t"/>
              <a:pathLst>
                <a:path extrusionOk="0" h="596" w="402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p:nvPr/>
          </p:nvSpPr>
          <p:spPr>
            <a:xfrm>
              <a:off x="5688888" y="2663425"/>
              <a:ext cx="60000" cy="14900"/>
            </a:xfrm>
            <a:custGeom>
              <a:rect b="b" l="l" r="r" t="t"/>
              <a:pathLst>
                <a:path extrusionOk="0" h="596" w="240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1"/>
            <p:cNvSpPr/>
            <p:nvPr/>
          </p:nvSpPr>
          <p:spPr>
            <a:xfrm>
              <a:off x="5732713" y="2520150"/>
              <a:ext cx="157150" cy="158175"/>
            </a:xfrm>
            <a:custGeom>
              <a:rect b="b" l="l" r="r" t="t"/>
              <a:pathLst>
                <a:path extrusionOk="0" h="6327" w="6286">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p:nvPr/>
          </p:nvSpPr>
          <p:spPr>
            <a:xfrm>
              <a:off x="5787313" y="2575525"/>
              <a:ext cx="48975" cy="48450"/>
            </a:xfrm>
            <a:custGeom>
              <a:rect b="b" l="l" r="r" t="t"/>
              <a:pathLst>
                <a:path extrusionOk="0" h="1938" w="1959">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5780913" y="2570400"/>
              <a:ext cx="17950" cy="15150"/>
            </a:xfrm>
            <a:custGeom>
              <a:rect b="b" l="l" r="r" t="t"/>
              <a:pathLst>
                <a:path extrusionOk="0" h="606" w="718">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1"/>
            <p:cNvSpPr/>
            <p:nvPr/>
          </p:nvSpPr>
          <p:spPr>
            <a:xfrm>
              <a:off x="5824488" y="2614225"/>
              <a:ext cx="18200" cy="14875"/>
            </a:xfrm>
            <a:custGeom>
              <a:rect b="b" l="l" r="r" t="t"/>
              <a:pathLst>
                <a:path extrusionOk="0" h="595" w="728">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51"/>
          <p:cNvGrpSpPr/>
          <p:nvPr/>
        </p:nvGrpSpPr>
        <p:grpSpPr>
          <a:xfrm>
            <a:off x="1104613" y="1410813"/>
            <a:ext cx="343700" cy="343725"/>
            <a:chOff x="5493613" y="1976825"/>
            <a:chExt cx="343700" cy="343725"/>
          </a:xfrm>
        </p:grpSpPr>
        <p:sp>
          <p:nvSpPr>
            <p:cNvPr id="580" name="Google Shape;580;p51"/>
            <p:cNvSpPr/>
            <p:nvPr/>
          </p:nvSpPr>
          <p:spPr>
            <a:xfrm>
              <a:off x="5493613" y="1976825"/>
              <a:ext cx="343700" cy="255050"/>
            </a:xfrm>
            <a:custGeom>
              <a:rect b="b" l="l" r="r" t="t"/>
              <a:pathLst>
                <a:path extrusionOk="0" h="10202" w="13748">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1"/>
            <p:cNvSpPr/>
            <p:nvPr/>
          </p:nvSpPr>
          <p:spPr>
            <a:xfrm>
              <a:off x="5701713" y="2026800"/>
              <a:ext cx="92025" cy="15150"/>
            </a:xfrm>
            <a:custGeom>
              <a:rect b="b" l="l" r="r" t="t"/>
              <a:pathLst>
                <a:path extrusionOk="0" h="606" w="3681">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1"/>
            <p:cNvSpPr/>
            <p:nvPr/>
          </p:nvSpPr>
          <p:spPr>
            <a:xfrm>
              <a:off x="5537438" y="2026800"/>
              <a:ext cx="92800" cy="15150"/>
            </a:xfrm>
            <a:custGeom>
              <a:rect b="b" l="l" r="r" t="t"/>
              <a:pathLst>
                <a:path extrusionOk="0" h="606" w="3712">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1"/>
            <p:cNvSpPr/>
            <p:nvPr/>
          </p:nvSpPr>
          <p:spPr>
            <a:xfrm>
              <a:off x="5537438" y="2076025"/>
              <a:ext cx="92800" cy="14875"/>
            </a:xfrm>
            <a:custGeom>
              <a:rect b="b" l="l" r="r" t="t"/>
              <a:pathLst>
                <a:path extrusionOk="0" h="595" w="3712">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1"/>
            <p:cNvSpPr/>
            <p:nvPr/>
          </p:nvSpPr>
          <p:spPr>
            <a:xfrm>
              <a:off x="5537438" y="2125225"/>
              <a:ext cx="48975" cy="14900"/>
            </a:xfrm>
            <a:custGeom>
              <a:rect b="b" l="l" r="r" t="t"/>
              <a:pathLst>
                <a:path extrusionOk="0" h="596" w="1959">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p:nvPr/>
          </p:nvSpPr>
          <p:spPr>
            <a:xfrm>
              <a:off x="5701713" y="2076025"/>
              <a:ext cx="92025" cy="14875"/>
            </a:xfrm>
            <a:custGeom>
              <a:rect b="b" l="l" r="r" t="t"/>
              <a:pathLst>
                <a:path extrusionOk="0" h="595" w="3681">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a:off x="5745538" y="2125225"/>
              <a:ext cx="48200" cy="14900"/>
            </a:xfrm>
            <a:custGeom>
              <a:rect b="b" l="l" r="r" t="t"/>
              <a:pathLst>
                <a:path extrusionOk="0" h="596" w="1928">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a:off x="5592788" y="2141125"/>
              <a:ext cx="180450" cy="179425"/>
            </a:xfrm>
            <a:custGeom>
              <a:rect b="b" l="l" r="r" t="t"/>
              <a:pathLst>
                <a:path extrusionOk="0" h="7177" w="7218">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51"/>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89" name="Google Shape;589;p51"/>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20</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Analyse Univariée </a:t>
            </a:r>
            <a:endParaRPr sz="1900"/>
          </a:p>
          <a:p>
            <a:pPr indent="0" lvl="0" marL="0" rtl="0" algn="l">
              <a:lnSpc>
                <a:spcPct val="115000"/>
              </a:lnSpc>
              <a:spcBef>
                <a:spcPts val="0"/>
              </a:spcBef>
              <a:spcAft>
                <a:spcPts val="0"/>
              </a:spcAft>
              <a:buNone/>
            </a:pPr>
            <a:r>
              <a:t/>
            </a:r>
            <a:endParaRPr sz="1900"/>
          </a:p>
        </p:txBody>
      </p:sp>
      <p:pic>
        <p:nvPicPr>
          <p:cNvPr id="595" name="Google Shape;595;p52"/>
          <p:cNvPicPr preferRelativeResize="0"/>
          <p:nvPr/>
        </p:nvPicPr>
        <p:blipFill>
          <a:blip r:embed="rId3">
            <a:alphaModFix/>
          </a:blip>
          <a:stretch>
            <a:fillRect/>
          </a:stretch>
        </p:blipFill>
        <p:spPr>
          <a:xfrm>
            <a:off x="1704100" y="1537000"/>
            <a:ext cx="5734250" cy="2316300"/>
          </a:xfrm>
          <a:prstGeom prst="rect">
            <a:avLst/>
          </a:prstGeom>
          <a:noFill/>
          <a:ln>
            <a:noFill/>
          </a:ln>
        </p:spPr>
      </p:pic>
      <p:sp>
        <p:nvSpPr>
          <p:cNvPr id="596" name="Google Shape;596;p52"/>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97" name="Google Shape;597;p52"/>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21</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Analyse Univariée : Quantitative</a:t>
            </a:r>
            <a:endParaRPr sz="1900"/>
          </a:p>
          <a:p>
            <a:pPr indent="0" lvl="0" marL="0" rtl="0" algn="l">
              <a:lnSpc>
                <a:spcPct val="115000"/>
              </a:lnSpc>
              <a:spcBef>
                <a:spcPts val="0"/>
              </a:spcBef>
              <a:spcAft>
                <a:spcPts val="0"/>
              </a:spcAft>
              <a:buNone/>
            </a:pPr>
            <a:r>
              <a:t/>
            </a:r>
            <a:endParaRPr sz="1900"/>
          </a:p>
        </p:txBody>
      </p:sp>
      <p:pic>
        <p:nvPicPr>
          <p:cNvPr id="603" name="Google Shape;603;p53"/>
          <p:cNvPicPr preferRelativeResize="0"/>
          <p:nvPr/>
        </p:nvPicPr>
        <p:blipFill>
          <a:blip r:embed="rId3">
            <a:alphaModFix/>
          </a:blip>
          <a:stretch>
            <a:fillRect/>
          </a:stretch>
        </p:blipFill>
        <p:spPr>
          <a:xfrm>
            <a:off x="720000" y="1606375"/>
            <a:ext cx="3600450" cy="1943100"/>
          </a:xfrm>
          <a:prstGeom prst="rect">
            <a:avLst/>
          </a:prstGeom>
          <a:noFill/>
          <a:ln>
            <a:noFill/>
          </a:ln>
        </p:spPr>
      </p:pic>
      <p:pic>
        <p:nvPicPr>
          <p:cNvPr id="604" name="Google Shape;604;p53"/>
          <p:cNvPicPr preferRelativeResize="0"/>
          <p:nvPr/>
        </p:nvPicPr>
        <p:blipFill>
          <a:blip r:embed="rId4">
            <a:alphaModFix/>
          </a:blip>
          <a:stretch>
            <a:fillRect/>
          </a:stretch>
        </p:blipFill>
        <p:spPr>
          <a:xfrm>
            <a:off x="5524426" y="1474950"/>
            <a:ext cx="2632875" cy="2282150"/>
          </a:xfrm>
          <a:prstGeom prst="rect">
            <a:avLst/>
          </a:prstGeom>
          <a:noFill/>
          <a:ln>
            <a:noFill/>
          </a:ln>
        </p:spPr>
      </p:pic>
      <p:pic>
        <p:nvPicPr>
          <p:cNvPr id="605" name="Google Shape;605;p53"/>
          <p:cNvPicPr preferRelativeResize="0"/>
          <p:nvPr/>
        </p:nvPicPr>
        <p:blipFill>
          <a:blip r:embed="rId5">
            <a:alphaModFix/>
          </a:blip>
          <a:stretch>
            <a:fillRect/>
          </a:stretch>
        </p:blipFill>
        <p:spPr>
          <a:xfrm>
            <a:off x="720004" y="2251000"/>
            <a:ext cx="4385400" cy="1632125"/>
          </a:xfrm>
          <a:prstGeom prst="rect">
            <a:avLst/>
          </a:prstGeom>
          <a:noFill/>
          <a:ln>
            <a:noFill/>
          </a:ln>
        </p:spPr>
      </p:pic>
      <p:sp>
        <p:nvSpPr>
          <p:cNvPr id="606" name="Google Shape;606;p53"/>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07" name="Google Shape;607;p53"/>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22</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Analyse Univariée : Quantitative </a:t>
            </a:r>
            <a:endParaRPr sz="1900"/>
          </a:p>
          <a:p>
            <a:pPr indent="0" lvl="0" marL="0" rtl="0" algn="l">
              <a:lnSpc>
                <a:spcPct val="115000"/>
              </a:lnSpc>
              <a:spcBef>
                <a:spcPts val="0"/>
              </a:spcBef>
              <a:spcAft>
                <a:spcPts val="0"/>
              </a:spcAft>
              <a:buNone/>
            </a:pPr>
            <a:r>
              <a:t/>
            </a:r>
            <a:endParaRPr sz="1900"/>
          </a:p>
        </p:txBody>
      </p:sp>
      <p:pic>
        <p:nvPicPr>
          <p:cNvPr id="613" name="Google Shape;613;p54"/>
          <p:cNvPicPr preferRelativeResize="0"/>
          <p:nvPr/>
        </p:nvPicPr>
        <p:blipFill>
          <a:blip r:embed="rId3">
            <a:alphaModFix/>
          </a:blip>
          <a:stretch>
            <a:fillRect/>
          </a:stretch>
        </p:blipFill>
        <p:spPr>
          <a:xfrm>
            <a:off x="449972" y="1398725"/>
            <a:ext cx="2643350" cy="1798000"/>
          </a:xfrm>
          <a:prstGeom prst="rect">
            <a:avLst/>
          </a:prstGeom>
          <a:noFill/>
          <a:ln>
            <a:noFill/>
          </a:ln>
        </p:spPr>
      </p:pic>
      <p:pic>
        <p:nvPicPr>
          <p:cNvPr id="614" name="Google Shape;614;p54"/>
          <p:cNvPicPr preferRelativeResize="0"/>
          <p:nvPr/>
        </p:nvPicPr>
        <p:blipFill>
          <a:blip r:embed="rId4">
            <a:alphaModFix/>
          </a:blip>
          <a:stretch>
            <a:fillRect/>
          </a:stretch>
        </p:blipFill>
        <p:spPr>
          <a:xfrm>
            <a:off x="6021725" y="1253650"/>
            <a:ext cx="2697300" cy="1798000"/>
          </a:xfrm>
          <a:prstGeom prst="rect">
            <a:avLst/>
          </a:prstGeom>
          <a:noFill/>
          <a:ln>
            <a:noFill/>
          </a:ln>
        </p:spPr>
      </p:pic>
      <p:pic>
        <p:nvPicPr>
          <p:cNvPr id="615" name="Google Shape;615;p54"/>
          <p:cNvPicPr preferRelativeResize="0"/>
          <p:nvPr/>
        </p:nvPicPr>
        <p:blipFill>
          <a:blip r:embed="rId5">
            <a:alphaModFix/>
          </a:blip>
          <a:stretch>
            <a:fillRect/>
          </a:stretch>
        </p:blipFill>
        <p:spPr>
          <a:xfrm>
            <a:off x="3354575" y="2225175"/>
            <a:ext cx="2520950" cy="2022985"/>
          </a:xfrm>
          <a:prstGeom prst="rect">
            <a:avLst/>
          </a:prstGeom>
          <a:noFill/>
          <a:ln>
            <a:noFill/>
          </a:ln>
        </p:spPr>
      </p:pic>
      <p:sp>
        <p:nvSpPr>
          <p:cNvPr id="616" name="Google Shape;616;p54"/>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17" name="Google Shape;617;p54"/>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23</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Analyse Univariée : Qualitative</a:t>
            </a:r>
            <a:endParaRPr sz="1900"/>
          </a:p>
          <a:p>
            <a:pPr indent="0" lvl="0" marL="0" rtl="0" algn="l">
              <a:lnSpc>
                <a:spcPct val="115000"/>
              </a:lnSpc>
              <a:spcBef>
                <a:spcPts val="0"/>
              </a:spcBef>
              <a:spcAft>
                <a:spcPts val="0"/>
              </a:spcAft>
              <a:buNone/>
            </a:pPr>
            <a:r>
              <a:t/>
            </a:r>
            <a:endParaRPr sz="1900"/>
          </a:p>
        </p:txBody>
      </p:sp>
      <p:pic>
        <p:nvPicPr>
          <p:cNvPr id="623" name="Google Shape;623;p55"/>
          <p:cNvPicPr preferRelativeResize="0"/>
          <p:nvPr/>
        </p:nvPicPr>
        <p:blipFill>
          <a:blip r:embed="rId3">
            <a:alphaModFix/>
          </a:blip>
          <a:stretch>
            <a:fillRect/>
          </a:stretch>
        </p:blipFill>
        <p:spPr>
          <a:xfrm>
            <a:off x="2275425" y="2800350"/>
            <a:ext cx="4034899" cy="1624775"/>
          </a:xfrm>
          <a:prstGeom prst="rect">
            <a:avLst/>
          </a:prstGeom>
          <a:noFill/>
          <a:ln>
            <a:noFill/>
          </a:ln>
        </p:spPr>
      </p:pic>
      <p:pic>
        <p:nvPicPr>
          <p:cNvPr id="624" name="Google Shape;624;p55"/>
          <p:cNvPicPr preferRelativeResize="0"/>
          <p:nvPr/>
        </p:nvPicPr>
        <p:blipFill>
          <a:blip r:embed="rId4">
            <a:alphaModFix/>
          </a:blip>
          <a:stretch>
            <a:fillRect/>
          </a:stretch>
        </p:blipFill>
        <p:spPr>
          <a:xfrm>
            <a:off x="4572000" y="868300"/>
            <a:ext cx="3852000" cy="1622725"/>
          </a:xfrm>
          <a:prstGeom prst="rect">
            <a:avLst/>
          </a:prstGeom>
          <a:noFill/>
          <a:ln>
            <a:noFill/>
          </a:ln>
        </p:spPr>
      </p:pic>
      <p:pic>
        <p:nvPicPr>
          <p:cNvPr id="625" name="Google Shape;625;p55"/>
          <p:cNvPicPr preferRelativeResize="0"/>
          <p:nvPr/>
        </p:nvPicPr>
        <p:blipFill>
          <a:blip r:embed="rId5">
            <a:alphaModFix/>
          </a:blip>
          <a:stretch>
            <a:fillRect/>
          </a:stretch>
        </p:blipFill>
        <p:spPr>
          <a:xfrm>
            <a:off x="560275" y="1016700"/>
            <a:ext cx="3137675" cy="1624775"/>
          </a:xfrm>
          <a:prstGeom prst="rect">
            <a:avLst/>
          </a:prstGeom>
          <a:noFill/>
          <a:ln>
            <a:noFill/>
          </a:ln>
        </p:spPr>
      </p:pic>
      <p:sp>
        <p:nvSpPr>
          <p:cNvPr id="626" name="Google Shape;626;p55"/>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27" name="Google Shape;627;p55"/>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24</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Analyse Univariée : Qualitative</a:t>
            </a:r>
            <a:endParaRPr sz="1900"/>
          </a:p>
          <a:p>
            <a:pPr indent="0" lvl="0" marL="0" rtl="0" algn="l">
              <a:lnSpc>
                <a:spcPct val="115000"/>
              </a:lnSpc>
              <a:spcBef>
                <a:spcPts val="0"/>
              </a:spcBef>
              <a:spcAft>
                <a:spcPts val="0"/>
              </a:spcAft>
              <a:buNone/>
            </a:pPr>
            <a:r>
              <a:t/>
            </a:r>
            <a:endParaRPr sz="1900"/>
          </a:p>
        </p:txBody>
      </p:sp>
      <p:pic>
        <p:nvPicPr>
          <p:cNvPr id="633" name="Google Shape;633;p56"/>
          <p:cNvPicPr preferRelativeResize="0"/>
          <p:nvPr/>
        </p:nvPicPr>
        <p:blipFill>
          <a:blip r:embed="rId3">
            <a:alphaModFix/>
          </a:blip>
          <a:stretch>
            <a:fillRect/>
          </a:stretch>
        </p:blipFill>
        <p:spPr>
          <a:xfrm>
            <a:off x="450475" y="1632328"/>
            <a:ext cx="3619201" cy="2616400"/>
          </a:xfrm>
          <a:prstGeom prst="rect">
            <a:avLst/>
          </a:prstGeom>
          <a:noFill/>
          <a:ln>
            <a:noFill/>
          </a:ln>
        </p:spPr>
      </p:pic>
      <p:pic>
        <p:nvPicPr>
          <p:cNvPr id="634" name="Google Shape;634;p56"/>
          <p:cNvPicPr preferRelativeResize="0"/>
          <p:nvPr/>
        </p:nvPicPr>
        <p:blipFill rotWithShape="1">
          <a:blip r:embed="rId4">
            <a:alphaModFix/>
          </a:blip>
          <a:srcRect b="-2910" l="2670" r="-6566" t="-2910"/>
          <a:stretch/>
        </p:blipFill>
        <p:spPr>
          <a:xfrm>
            <a:off x="4572000" y="1573025"/>
            <a:ext cx="4355400" cy="2675700"/>
          </a:xfrm>
          <a:prstGeom prst="rect">
            <a:avLst/>
          </a:prstGeom>
          <a:noFill/>
          <a:ln>
            <a:noFill/>
          </a:ln>
        </p:spPr>
      </p:pic>
      <p:sp>
        <p:nvSpPr>
          <p:cNvPr id="635" name="Google Shape;635;p56"/>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36" name="Google Shape;636;p56"/>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25</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Bivarié</a:t>
            </a:r>
            <a:endParaRPr/>
          </a:p>
        </p:txBody>
      </p:sp>
      <p:pic>
        <p:nvPicPr>
          <p:cNvPr id="642" name="Google Shape;642;p57"/>
          <p:cNvPicPr preferRelativeResize="0"/>
          <p:nvPr/>
        </p:nvPicPr>
        <p:blipFill>
          <a:blip r:embed="rId3">
            <a:alphaModFix/>
          </a:blip>
          <a:stretch>
            <a:fillRect/>
          </a:stretch>
        </p:blipFill>
        <p:spPr>
          <a:xfrm>
            <a:off x="5197350" y="2051925"/>
            <a:ext cx="2877276" cy="1654000"/>
          </a:xfrm>
          <a:prstGeom prst="rect">
            <a:avLst/>
          </a:prstGeom>
          <a:noFill/>
          <a:ln>
            <a:noFill/>
          </a:ln>
        </p:spPr>
      </p:pic>
      <p:pic>
        <p:nvPicPr>
          <p:cNvPr id="643" name="Google Shape;643;p57"/>
          <p:cNvPicPr preferRelativeResize="0"/>
          <p:nvPr/>
        </p:nvPicPr>
        <p:blipFill>
          <a:blip r:embed="rId4">
            <a:alphaModFix/>
          </a:blip>
          <a:stretch>
            <a:fillRect/>
          </a:stretch>
        </p:blipFill>
        <p:spPr>
          <a:xfrm>
            <a:off x="1528175" y="1403125"/>
            <a:ext cx="3243725" cy="2951600"/>
          </a:xfrm>
          <a:prstGeom prst="rect">
            <a:avLst/>
          </a:prstGeom>
          <a:noFill/>
          <a:ln>
            <a:noFill/>
          </a:ln>
        </p:spPr>
      </p:pic>
      <p:sp>
        <p:nvSpPr>
          <p:cNvPr id="644" name="Google Shape;644;p57"/>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45" name="Google Shape;645;p57"/>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26</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Bivarié : Quantitatif-Quantitatif</a:t>
            </a:r>
            <a:endParaRPr/>
          </a:p>
        </p:txBody>
      </p:sp>
      <p:pic>
        <p:nvPicPr>
          <p:cNvPr id="651" name="Google Shape;651;p58"/>
          <p:cNvPicPr preferRelativeResize="0"/>
          <p:nvPr/>
        </p:nvPicPr>
        <p:blipFill>
          <a:blip r:embed="rId3">
            <a:alphaModFix/>
          </a:blip>
          <a:stretch>
            <a:fillRect/>
          </a:stretch>
        </p:blipFill>
        <p:spPr>
          <a:xfrm>
            <a:off x="2425363" y="1487875"/>
            <a:ext cx="4293275" cy="2810151"/>
          </a:xfrm>
          <a:prstGeom prst="rect">
            <a:avLst/>
          </a:prstGeom>
          <a:noFill/>
          <a:ln>
            <a:noFill/>
          </a:ln>
        </p:spPr>
      </p:pic>
      <p:sp>
        <p:nvSpPr>
          <p:cNvPr id="652" name="Google Shape;652;p58"/>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53" name="Google Shape;653;p58"/>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27</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cxnSp>
        <p:nvCxnSpPr>
          <p:cNvPr id="306" name="Google Shape;306;p32"/>
          <p:cNvCxnSpPr>
            <a:stCxn id="307" idx="1"/>
          </p:cNvCxnSpPr>
          <p:nvPr/>
        </p:nvCxnSpPr>
        <p:spPr>
          <a:xfrm rot="10800000">
            <a:off x="236575" y="2459513"/>
            <a:ext cx="5900400" cy="1200"/>
          </a:xfrm>
          <a:prstGeom prst="straightConnector1">
            <a:avLst/>
          </a:prstGeom>
          <a:noFill/>
          <a:ln cap="flat" cmpd="sng" w="19050">
            <a:solidFill>
              <a:schemeClr val="dk1"/>
            </a:solidFill>
            <a:prstDash val="solid"/>
            <a:round/>
            <a:headEnd len="med" w="med" type="none"/>
            <a:tailEnd len="med" w="med" type="none"/>
          </a:ln>
        </p:spPr>
      </p:cxnSp>
      <p:cxnSp>
        <p:nvCxnSpPr>
          <p:cNvPr id="308" name="Google Shape;308;p32"/>
          <p:cNvCxnSpPr>
            <a:stCxn id="309" idx="3"/>
          </p:cNvCxnSpPr>
          <p:nvPr/>
        </p:nvCxnSpPr>
        <p:spPr>
          <a:xfrm>
            <a:off x="1285275" y="1350100"/>
            <a:ext cx="7621200" cy="900"/>
          </a:xfrm>
          <a:prstGeom prst="straightConnector1">
            <a:avLst/>
          </a:prstGeom>
          <a:noFill/>
          <a:ln cap="flat" cmpd="sng" w="19050">
            <a:solidFill>
              <a:schemeClr val="dk1"/>
            </a:solidFill>
            <a:prstDash val="solid"/>
            <a:round/>
            <a:headEnd len="med" w="med" type="none"/>
            <a:tailEnd len="med" w="med" type="none"/>
          </a:ln>
        </p:spPr>
      </p:cxnSp>
      <p:sp>
        <p:nvSpPr>
          <p:cNvPr id="310" name="Google Shape;310;p32"/>
          <p:cNvSpPr txBox="1"/>
          <p:nvPr>
            <p:ph type="title"/>
          </p:nvPr>
        </p:nvSpPr>
        <p:spPr>
          <a:xfrm>
            <a:off x="663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09" name="Google Shape;309;p32"/>
          <p:cNvSpPr txBox="1"/>
          <p:nvPr>
            <p:ph idx="5" type="title"/>
          </p:nvPr>
        </p:nvSpPr>
        <p:spPr>
          <a:xfrm>
            <a:off x="919575" y="1167250"/>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11" name="Google Shape;311;p32"/>
          <p:cNvSpPr txBox="1"/>
          <p:nvPr>
            <p:ph idx="6" type="title"/>
          </p:nvPr>
        </p:nvSpPr>
        <p:spPr>
          <a:xfrm>
            <a:off x="3509050" y="2277863"/>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12" name="Google Shape;312;p32"/>
          <p:cNvSpPr txBox="1"/>
          <p:nvPr>
            <p:ph idx="7" type="title"/>
          </p:nvPr>
        </p:nvSpPr>
        <p:spPr>
          <a:xfrm>
            <a:off x="919575" y="2277863"/>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13" name="Google Shape;313;p32"/>
          <p:cNvSpPr txBox="1"/>
          <p:nvPr>
            <p:ph idx="8" type="title"/>
          </p:nvPr>
        </p:nvSpPr>
        <p:spPr>
          <a:xfrm>
            <a:off x="3528275" y="1167250"/>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7" name="Google Shape;307;p32"/>
          <p:cNvSpPr txBox="1"/>
          <p:nvPr>
            <p:ph idx="14" type="title"/>
          </p:nvPr>
        </p:nvSpPr>
        <p:spPr>
          <a:xfrm>
            <a:off x="6136975" y="2277863"/>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14" name="Google Shape;314;p32"/>
          <p:cNvSpPr txBox="1"/>
          <p:nvPr>
            <p:ph idx="15" type="title"/>
          </p:nvPr>
        </p:nvSpPr>
        <p:spPr>
          <a:xfrm>
            <a:off x="6136975" y="1167250"/>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5" name="Google Shape;315;p32"/>
          <p:cNvSpPr txBox="1"/>
          <p:nvPr>
            <p:ph idx="16" type="subTitle"/>
          </p:nvPr>
        </p:nvSpPr>
        <p:spPr>
          <a:xfrm>
            <a:off x="788675" y="1620175"/>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Introduction</a:t>
            </a:r>
            <a:endParaRPr sz="1600"/>
          </a:p>
        </p:txBody>
      </p:sp>
      <p:sp>
        <p:nvSpPr>
          <p:cNvPr id="316" name="Google Shape;316;p32"/>
          <p:cNvSpPr txBox="1"/>
          <p:nvPr>
            <p:ph idx="17" type="subTitle"/>
          </p:nvPr>
        </p:nvSpPr>
        <p:spPr>
          <a:xfrm>
            <a:off x="788675" y="3336710"/>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Compréhension &amp; Préparation des Données</a:t>
            </a:r>
            <a:endParaRPr sz="1600"/>
          </a:p>
        </p:txBody>
      </p:sp>
      <p:sp>
        <p:nvSpPr>
          <p:cNvPr id="317" name="Google Shape;317;p32"/>
          <p:cNvSpPr txBox="1"/>
          <p:nvPr>
            <p:ph idx="18" type="subTitle"/>
          </p:nvPr>
        </p:nvSpPr>
        <p:spPr>
          <a:xfrm>
            <a:off x="3342300" y="3031900"/>
            <a:ext cx="29316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Exploration des Données (EDA &amp; PostEDA)</a:t>
            </a:r>
            <a:endParaRPr sz="1600"/>
          </a:p>
        </p:txBody>
      </p:sp>
      <p:sp>
        <p:nvSpPr>
          <p:cNvPr id="318" name="Google Shape;318;p32"/>
          <p:cNvSpPr txBox="1"/>
          <p:nvPr>
            <p:ph idx="19" type="subTitle"/>
          </p:nvPr>
        </p:nvSpPr>
        <p:spPr>
          <a:xfrm>
            <a:off x="3418500" y="1620175"/>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Problématique</a:t>
            </a:r>
            <a:endParaRPr sz="1600"/>
          </a:p>
        </p:txBody>
      </p:sp>
      <p:sp>
        <p:nvSpPr>
          <p:cNvPr id="319" name="Google Shape;319;p32"/>
          <p:cNvSpPr txBox="1"/>
          <p:nvPr>
            <p:ph idx="20" type="subTitle"/>
          </p:nvPr>
        </p:nvSpPr>
        <p:spPr>
          <a:xfrm>
            <a:off x="6048325" y="2727110"/>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Modélisation</a:t>
            </a:r>
            <a:endParaRPr sz="1600"/>
          </a:p>
        </p:txBody>
      </p:sp>
      <p:sp>
        <p:nvSpPr>
          <p:cNvPr id="320" name="Google Shape;320;p32"/>
          <p:cNvSpPr txBox="1"/>
          <p:nvPr>
            <p:ph idx="21" type="subTitle"/>
          </p:nvPr>
        </p:nvSpPr>
        <p:spPr>
          <a:xfrm>
            <a:off x="6048325" y="1620175"/>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Méthodologie </a:t>
            </a:r>
            <a:endParaRPr sz="1600"/>
          </a:p>
        </p:txBody>
      </p:sp>
      <p:cxnSp>
        <p:nvCxnSpPr>
          <p:cNvPr id="321" name="Google Shape;321;p32"/>
          <p:cNvCxnSpPr>
            <a:stCxn id="322" idx="3"/>
          </p:cNvCxnSpPr>
          <p:nvPr/>
        </p:nvCxnSpPr>
        <p:spPr>
          <a:xfrm>
            <a:off x="1416175" y="3872450"/>
            <a:ext cx="7505700" cy="19500"/>
          </a:xfrm>
          <a:prstGeom prst="straightConnector1">
            <a:avLst/>
          </a:prstGeom>
          <a:noFill/>
          <a:ln cap="flat" cmpd="sng" w="19050">
            <a:solidFill>
              <a:schemeClr val="dk1"/>
            </a:solidFill>
            <a:prstDash val="solid"/>
            <a:round/>
            <a:headEnd len="med" w="med" type="none"/>
            <a:tailEnd len="med" w="med" type="none"/>
          </a:ln>
        </p:spPr>
      </p:cxnSp>
      <p:sp>
        <p:nvSpPr>
          <p:cNvPr id="322" name="Google Shape;322;p32"/>
          <p:cNvSpPr txBox="1"/>
          <p:nvPr>
            <p:ph idx="5" type="title"/>
          </p:nvPr>
        </p:nvSpPr>
        <p:spPr>
          <a:xfrm>
            <a:off x="1050475" y="3689600"/>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323" name="Google Shape;323;p32"/>
          <p:cNvSpPr txBox="1"/>
          <p:nvPr>
            <p:ph idx="8" type="title"/>
          </p:nvPr>
        </p:nvSpPr>
        <p:spPr>
          <a:xfrm>
            <a:off x="3659175" y="3689600"/>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324" name="Google Shape;324;p32"/>
          <p:cNvSpPr txBox="1"/>
          <p:nvPr>
            <p:ph idx="15" type="title"/>
          </p:nvPr>
        </p:nvSpPr>
        <p:spPr>
          <a:xfrm>
            <a:off x="6267875" y="3689600"/>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325" name="Google Shape;325;p32"/>
          <p:cNvSpPr txBox="1"/>
          <p:nvPr>
            <p:ph idx="16" type="subTitle"/>
          </p:nvPr>
        </p:nvSpPr>
        <p:spPr>
          <a:xfrm>
            <a:off x="919575" y="4447325"/>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Évaluation des Modèles</a:t>
            </a:r>
            <a:endParaRPr sz="1600"/>
          </a:p>
        </p:txBody>
      </p:sp>
      <p:sp>
        <p:nvSpPr>
          <p:cNvPr id="326" name="Google Shape;326;p32"/>
          <p:cNvSpPr txBox="1"/>
          <p:nvPr>
            <p:ph idx="19" type="subTitle"/>
          </p:nvPr>
        </p:nvSpPr>
        <p:spPr>
          <a:xfrm>
            <a:off x="3549400" y="4142525"/>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Déploiement</a:t>
            </a:r>
            <a:endParaRPr sz="1600"/>
          </a:p>
        </p:txBody>
      </p:sp>
      <p:sp>
        <p:nvSpPr>
          <p:cNvPr id="327" name="Google Shape;327;p32"/>
          <p:cNvSpPr txBox="1"/>
          <p:nvPr>
            <p:ph idx="21" type="subTitle"/>
          </p:nvPr>
        </p:nvSpPr>
        <p:spPr>
          <a:xfrm>
            <a:off x="6179225" y="4447325"/>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Conclusion et Perspectives</a:t>
            </a:r>
            <a:endParaRPr sz="1600"/>
          </a:p>
        </p:txBody>
      </p:sp>
      <p:sp>
        <p:nvSpPr>
          <p:cNvPr id="328" name="Google Shape;328;p32"/>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29" name="Google Shape;329;p32"/>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Bivarié : Quantitatif-Quantitatif</a:t>
            </a:r>
            <a:endParaRPr/>
          </a:p>
        </p:txBody>
      </p:sp>
      <p:sp>
        <p:nvSpPr>
          <p:cNvPr id="659" name="Google Shape;659;p59"/>
          <p:cNvSpPr txBox="1"/>
          <p:nvPr>
            <p:ph idx="4" type="subTitle"/>
          </p:nvPr>
        </p:nvSpPr>
        <p:spPr>
          <a:xfrm>
            <a:off x="720000" y="1138125"/>
            <a:ext cx="81954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a:t>
            </a:r>
            <a:r>
              <a:rPr lang="en"/>
              <a:t>Filtrage initial des variables par la matrice de corrélation</a:t>
            </a:r>
            <a:endParaRPr/>
          </a:p>
        </p:txBody>
      </p:sp>
      <p:pic>
        <p:nvPicPr>
          <p:cNvPr id="660" name="Google Shape;660;p59"/>
          <p:cNvPicPr preferRelativeResize="0"/>
          <p:nvPr/>
        </p:nvPicPr>
        <p:blipFill>
          <a:blip r:embed="rId3">
            <a:alphaModFix/>
          </a:blip>
          <a:stretch>
            <a:fillRect/>
          </a:stretch>
        </p:blipFill>
        <p:spPr>
          <a:xfrm>
            <a:off x="1346300" y="1988225"/>
            <a:ext cx="2483876" cy="2331601"/>
          </a:xfrm>
          <a:prstGeom prst="rect">
            <a:avLst/>
          </a:prstGeom>
          <a:noFill/>
          <a:ln>
            <a:noFill/>
          </a:ln>
        </p:spPr>
      </p:pic>
      <p:sp>
        <p:nvSpPr>
          <p:cNvPr id="661" name="Google Shape;661;p59"/>
          <p:cNvSpPr txBox="1"/>
          <p:nvPr/>
        </p:nvSpPr>
        <p:spPr>
          <a:xfrm>
            <a:off x="1550534" y="4405275"/>
            <a:ext cx="20754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anken Grotesk"/>
                <a:ea typeface="Hanken Grotesk"/>
                <a:cs typeface="Hanken Grotesk"/>
                <a:sym typeface="Hanken Grotesk"/>
              </a:rPr>
              <a:t>Figure : Matrice des </a:t>
            </a:r>
            <a:r>
              <a:rPr lang="en" sz="1000">
                <a:solidFill>
                  <a:schemeClr val="dk1"/>
                </a:solidFill>
                <a:latin typeface="Hanken Grotesk"/>
                <a:ea typeface="Hanken Grotesk"/>
                <a:cs typeface="Hanken Grotesk"/>
                <a:sym typeface="Hanken Grotesk"/>
              </a:rPr>
              <a:t>correlations</a:t>
            </a:r>
            <a:endParaRPr sz="1000">
              <a:solidFill>
                <a:schemeClr val="dk1"/>
              </a:solidFill>
              <a:latin typeface="Hanken Grotesk"/>
              <a:ea typeface="Hanken Grotesk"/>
              <a:cs typeface="Hanken Grotesk"/>
              <a:sym typeface="Hanken Grotesk"/>
            </a:endParaRPr>
          </a:p>
        </p:txBody>
      </p:sp>
      <p:sp>
        <p:nvSpPr>
          <p:cNvPr id="662" name="Google Shape;662;p59"/>
          <p:cNvSpPr/>
          <p:nvPr/>
        </p:nvSpPr>
        <p:spPr>
          <a:xfrm>
            <a:off x="5366275" y="2404288"/>
            <a:ext cx="2325000" cy="757500"/>
          </a:xfrm>
          <a:prstGeom prst="roundRect">
            <a:avLst>
              <a:gd fmla="val 16667"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Hanken Grotesk"/>
                <a:ea typeface="Hanken Grotesk"/>
                <a:cs typeface="Hanken Grotesk"/>
                <a:sym typeface="Hanken Grotesk"/>
              </a:rPr>
              <a:t>Les </a:t>
            </a:r>
            <a:r>
              <a:rPr lang="en" sz="800">
                <a:latin typeface="Hanken Grotesk"/>
                <a:ea typeface="Hanken Grotesk"/>
                <a:cs typeface="Hanken Grotesk"/>
                <a:sym typeface="Hanken Grotesk"/>
              </a:rPr>
              <a:t>combinaisons </a:t>
            </a:r>
            <a:r>
              <a:rPr lang="en" sz="800">
                <a:latin typeface="Hanken Grotesk"/>
                <a:ea typeface="Hanken Grotesk"/>
                <a:cs typeface="Hanken Grotesk"/>
                <a:sym typeface="Hanken Grotesk"/>
              </a:rPr>
              <a:t>retirées:</a:t>
            </a:r>
            <a:endParaRPr sz="800">
              <a:latin typeface="Hanken Grotesk"/>
              <a:ea typeface="Hanken Grotesk"/>
              <a:cs typeface="Hanken Grotesk"/>
              <a:sym typeface="Hanken Grotesk"/>
            </a:endParaRPr>
          </a:p>
          <a:p>
            <a:pPr indent="-279400" lvl="0" marL="457200" rtl="0" algn="l">
              <a:spcBef>
                <a:spcPts val="0"/>
              </a:spcBef>
              <a:spcAft>
                <a:spcPts val="0"/>
              </a:spcAft>
              <a:buSzPts val="800"/>
              <a:buFont typeface="Hanken Grotesk"/>
              <a:buChar char="●"/>
            </a:pPr>
            <a:r>
              <a:rPr b="1" lang="en" sz="800">
                <a:latin typeface="Hanken Grotesk"/>
                <a:ea typeface="Hanken Grotesk"/>
                <a:cs typeface="Hanken Grotesk"/>
                <a:sym typeface="Hanken Grotesk"/>
              </a:rPr>
              <a:t>Average_Daily_Work_Hours</a:t>
            </a:r>
            <a:endParaRPr b="1" sz="800">
              <a:latin typeface="Hanken Grotesk"/>
              <a:ea typeface="Hanken Grotesk"/>
              <a:cs typeface="Hanken Grotesk"/>
              <a:sym typeface="Hanken Grotesk"/>
            </a:endParaRPr>
          </a:p>
          <a:p>
            <a:pPr indent="-279400" lvl="0" marL="457200" rtl="0" algn="l">
              <a:spcBef>
                <a:spcPts val="0"/>
              </a:spcBef>
              <a:spcAft>
                <a:spcPts val="0"/>
              </a:spcAft>
              <a:buSzPts val="800"/>
              <a:buFont typeface="Hanken Grotesk"/>
              <a:buChar char="●"/>
            </a:pPr>
            <a:r>
              <a:rPr b="1" lang="en" sz="800">
                <a:latin typeface="Hanken Grotesk"/>
                <a:ea typeface="Hanken Grotesk"/>
                <a:cs typeface="Hanken Grotesk"/>
                <a:sym typeface="Hanken Grotesk"/>
              </a:rPr>
              <a:t>Average_Monthly_Hours</a:t>
            </a:r>
            <a:endParaRPr sz="800">
              <a:latin typeface="Hanken Grotesk"/>
              <a:ea typeface="Hanken Grotesk"/>
              <a:cs typeface="Hanken Grotesk"/>
              <a:sym typeface="Hanken Grotesk"/>
            </a:endParaRPr>
          </a:p>
          <a:p>
            <a:pPr indent="-279400" lvl="0" marL="457200" rtl="0" algn="l">
              <a:spcBef>
                <a:spcPts val="0"/>
              </a:spcBef>
              <a:spcAft>
                <a:spcPts val="0"/>
              </a:spcAft>
              <a:buSzPts val="800"/>
              <a:buFont typeface="Hanken Grotesk"/>
              <a:buChar char="●"/>
            </a:pPr>
            <a:r>
              <a:rPr b="1" lang="en" sz="800">
                <a:latin typeface="Hanken Grotesk"/>
                <a:ea typeface="Hanken Grotesk"/>
                <a:cs typeface="Hanken Grotesk"/>
                <a:sym typeface="Hanken Grotesk"/>
              </a:rPr>
              <a:t>Annual_Total_Work_Hours</a:t>
            </a:r>
            <a:endParaRPr b="1" sz="800">
              <a:latin typeface="Hanken Grotesk"/>
              <a:ea typeface="Hanken Grotesk"/>
              <a:cs typeface="Hanken Grotesk"/>
              <a:sym typeface="Hanken Grotesk"/>
            </a:endParaRPr>
          </a:p>
          <a:p>
            <a:pPr indent="0" lvl="0" marL="0" rtl="0" algn="l">
              <a:spcBef>
                <a:spcPts val="0"/>
              </a:spcBef>
              <a:spcAft>
                <a:spcPts val="0"/>
              </a:spcAft>
              <a:buNone/>
            </a:pPr>
            <a:r>
              <a:rPr lang="en" sz="800">
                <a:latin typeface="Hanken Grotesk"/>
                <a:ea typeface="Hanken Grotesk"/>
                <a:cs typeface="Hanken Grotesk"/>
                <a:sym typeface="Hanken Grotesk"/>
              </a:rPr>
              <a:t>=&gt; Corréleés linéairement</a:t>
            </a:r>
            <a:endParaRPr sz="800">
              <a:latin typeface="Hanken Grotesk"/>
              <a:ea typeface="Hanken Grotesk"/>
              <a:cs typeface="Hanken Grotesk"/>
              <a:sym typeface="Hanken Grotesk"/>
            </a:endParaRPr>
          </a:p>
        </p:txBody>
      </p:sp>
      <p:sp>
        <p:nvSpPr>
          <p:cNvPr id="663" name="Google Shape;663;p59"/>
          <p:cNvSpPr txBox="1"/>
          <p:nvPr/>
        </p:nvSpPr>
        <p:spPr>
          <a:xfrm>
            <a:off x="5366275" y="1981700"/>
            <a:ext cx="1605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Hanken Grotesk"/>
                <a:ea typeface="Hanken Grotesk"/>
                <a:cs typeface="Hanken Grotesk"/>
                <a:sym typeface="Hanken Grotesk"/>
              </a:rPr>
              <a:t>Selon un seuil 0.3</a:t>
            </a:r>
            <a:endParaRPr b="1" sz="800">
              <a:solidFill>
                <a:schemeClr val="dk1"/>
              </a:solidFill>
              <a:latin typeface="Hanken Grotesk"/>
              <a:ea typeface="Hanken Grotesk"/>
              <a:cs typeface="Hanken Grotesk"/>
              <a:sym typeface="Hanken Grotesk"/>
            </a:endParaRPr>
          </a:p>
        </p:txBody>
      </p:sp>
      <p:sp>
        <p:nvSpPr>
          <p:cNvPr id="664" name="Google Shape;664;p59"/>
          <p:cNvSpPr/>
          <p:nvPr/>
        </p:nvSpPr>
        <p:spPr>
          <a:xfrm>
            <a:off x="1370275" y="3388450"/>
            <a:ext cx="2460000" cy="28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65" name="Google Shape;665;p59"/>
          <p:cNvSpPr/>
          <p:nvPr/>
        </p:nvSpPr>
        <p:spPr>
          <a:xfrm>
            <a:off x="1370275" y="3833275"/>
            <a:ext cx="2460000" cy="15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66" name="Google Shape;666;p59"/>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67" name="Google Shape;667;p59"/>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28</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Bivarié : Quantitatif-Quantitatif</a:t>
            </a:r>
            <a:endParaRPr/>
          </a:p>
        </p:txBody>
      </p:sp>
      <p:sp>
        <p:nvSpPr>
          <p:cNvPr id="673" name="Google Shape;673;p60"/>
          <p:cNvSpPr txBox="1"/>
          <p:nvPr>
            <p:ph idx="4" type="subTitle"/>
          </p:nvPr>
        </p:nvSpPr>
        <p:spPr>
          <a:xfrm>
            <a:off x="720000" y="1138125"/>
            <a:ext cx="81954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Filtrage initial des variables par la matrice de corrélation</a:t>
            </a:r>
            <a:endParaRPr/>
          </a:p>
        </p:txBody>
      </p:sp>
      <p:pic>
        <p:nvPicPr>
          <p:cNvPr id="674" name="Google Shape;674;p60"/>
          <p:cNvPicPr preferRelativeResize="0"/>
          <p:nvPr/>
        </p:nvPicPr>
        <p:blipFill>
          <a:blip r:embed="rId3">
            <a:alphaModFix/>
          </a:blip>
          <a:stretch>
            <a:fillRect/>
          </a:stretch>
        </p:blipFill>
        <p:spPr>
          <a:xfrm>
            <a:off x="1346300" y="1988225"/>
            <a:ext cx="2483876" cy="2331601"/>
          </a:xfrm>
          <a:prstGeom prst="rect">
            <a:avLst/>
          </a:prstGeom>
          <a:noFill/>
          <a:ln>
            <a:noFill/>
          </a:ln>
        </p:spPr>
      </p:pic>
      <p:sp>
        <p:nvSpPr>
          <p:cNvPr id="675" name="Google Shape;675;p60"/>
          <p:cNvSpPr txBox="1"/>
          <p:nvPr/>
        </p:nvSpPr>
        <p:spPr>
          <a:xfrm>
            <a:off x="1550534" y="4405275"/>
            <a:ext cx="20754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anken Grotesk"/>
                <a:ea typeface="Hanken Grotesk"/>
                <a:cs typeface="Hanken Grotesk"/>
                <a:sym typeface="Hanken Grotesk"/>
              </a:rPr>
              <a:t>Figure : Matrice des correlations</a:t>
            </a:r>
            <a:endParaRPr sz="1000">
              <a:solidFill>
                <a:schemeClr val="dk1"/>
              </a:solidFill>
              <a:latin typeface="Hanken Grotesk"/>
              <a:ea typeface="Hanken Grotesk"/>
              <a:cs typeface="Hanken Grotesk"/>
              <a:sym typeface="Hanken Grotesk"/>
            </a:endParaRPr>
          </a:p>
        </p:txBody>
      </p:sp>
      <p:sp>
        <p:nvSpPr>
          <p:cNvPr id="676" name="Google Shape;676;p60"/>
          <p:cNvSpPr txBox="1"/>
          <p:nvPr/>
        </p:nvSpPr>
        <p:spPr>
          <a:xfrm>
            <a:off x="5366275" y="1981700"/>
            <a:ext cx="1605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Hanken Grotesk"/>
                <a:ea typeface="Hanken Grotesk"/>
                <a:cs typeface="Hanken Grotesk"/>
                <a:sym typeface="Hanken Grotesk"/>
              </a:rPr>
              <a:t>Selon un seuil 0.3</a:t>
            </a:r>
            <a:endParaRPr b="1" sz="800">
              <a:solidFill>
                <a:schemeClr val="dk1"/>
              </a:solidFill>
              <a:latin typeface="Hanken Grotesk"/>
              <a:ea typeface="Hanken Grotesk"/>
              <a:cs typeface="Hanken Grotesk"/>
              <a:sym typeface="Hanken Grotesk"/>
            </a:endParaRPr>
          </a:p>
        </p:txBody>
      </p:sp>
      <p:sp>
        <p:nvSpPr>
          <p:cNvPr id="677" name="Google Shape;677;p60"/>
          <p:cNvSpPr/>
          <p:nvPr/>
        </p:nvSpPr>
        <p:spPr>
          <a:xfrm>
            <a:off x="5366275" y="2392475"/>
            <a:ext cx="2325000" cy="1523100"/>
          </a:xfrm>
          <a:prstGeom prst="roundRect">
            <a:avLst>
              <a:gd fmla="val 16667"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Hanken Grotesk"/>
                <a:ea typeface="Hanken Grotesk"/>
                <a:cs typeface="Hanken Grotesk"/>
                <a:sym typeface="Hanken Grotesk"/>
              </a:rPr>
              <a:t>Les combinaisons conservées:</a:t>
            </a:r>
            <a:endParaRPr sz="800">
              <a:latin typeface="Hanken Grotesk"/>
              <a:ea typeface="Hanken Grotesk"/>
              <a:cs typeface="Hanken Grotesk"/>
              <a:sym typeface="Hanken Grotesk"/>
            </a:endParaRPr>
          </a:p>
          <a:p>
            <a:pPr indent="-279400" lvl="0" marL="457200" rtl="0" algn="l">
              <a:lnSpc>
                <a:spcPct val="135714"/>
              </a:lnSpc>
              <a:spcBef>
                <a:spcPts val="0"/>
              </a:spcBef>
              <a:spcAft>
                <a:spcPts val="0"/>
              </a:spcAft>
              <a:buSzPts val="800"/>
              <a:buFont typeface="Hanken Grotesk"/>
              <a:buChar char="●"/>
            </a:pPr>
            <a:r>
              <a:rPr b="1" lang="en" sz="800"/>
              <a:t>Age </a:t>
            </a:r>
            <a:r>
              <a:rPr lang="en" sz="800"/>
              <a:t>et </a:t>
            </a:r>
            <a:r>
              <a:rPr b="1" lang="en" sz="800"/>
              <a:t>TotalWorkingYears</a:t>
            </a:r>
            <a:endParaRPr b="1" sz="800"/>
          </a:p>
          <a:p>
            <a:pPr indent="-279400" lvl="0" marL="457200" rtl="0" algn="l">
              <a:lnSpc>
                <a:spcPct val="135714"/>
              </a:lnSpc>
              <a:spcBef>
                <a:spcPts val="0"/>
              </a:spcBef>
              <a:spcAft>
                <a:spcPts val="0"/>
              </a:spcAft>
              <a:buSzPts val="800"/>
              <a:buChar char="●"/>
            </a:pPr>
            <a:r>
              <a:rPr b="1" lang="en" sz="800"/>
              <a:t>YearsSinceLastPromotion </a:t>
            </a:r>
            <a:r>
              <a:rPr lang="en" sz="800"/>
              <a:t>et </a:t>
            </a:r>
            <a:r>
              <a:rPr b="1" lang="en" sz="800"/>
              <a:t>YearsWithCurrManager</a:t>
            </a:r>
            <a:endParaRPr b="1" sz="800"/>
          </a:p>
          <a:p>
            <a:pPr indent="-279400" lvl="0" marL="457200" rtl="0" algn="l">
              <a:lnSpc>
                <a:spcPct val="135714"/>
              </a:lnSpc>
              <a:spcBef>
                <a:spcPts val="0"/>
              </a:spcBef>
              <a:spcAft>
                <a:spcPts val="0"/>
              </a:spcAft>
              <a:buSzPts val="800"/>
              <a:buChar char="●"/>
            </a:pPr>
            <a:r>
              <a:rPr b="1" lang="en" sz="800"/>
              <a:t>YearsAtCompany </a:t>
            </a:r>
            <a:r>
              <a:rPr lang="en" sz="800"/>
              <a:t>et </a:t>
            </a:r>
            <a:r>
              <a:rPr b="1" lang="en" sz="800"/>
              <a:t>YearsSinceLastPromotion</a:t>
            </a:r>
            <a:endParaRPr b="1" sz="800"/>
          </a:p>
          <a:p>
            <a:pPr indent="-279400" lvl="0" marL="457200" rtl="0" algn="l">
              <a:lnSpc>
                <a:spcPct val="135714"/>
              </a:lnSpc>
              <a:spcBef>
                <a:spcPts val="0"/>
              </a:spcBef>
              <a:spcAft>
                <a:spcPts val="0"/>
              </a:spcAft>
              <a:buSzPts val="800"/>
              <a:buChar char="●"/>
            </a:pPr>
            <a:r>
              <a:rPr b="1" lang="en" sz="800"/>
              <a:t>Average_Monthly_Hours </a:t>
            </a:r>
            <a:r>
              <a:rPr lang="en" sz="800"/>
              <a:t>et </a:t>
            </a:r>
            <a:r>
              <a:rPr b="1" lang="en" sz="800"/>
              <a:t>free_days</a:t>
            </a:r>
            <a:endParaRPr b="1" sz="800"/>
          </a:p>
        </p:txBody>
      </p:sp>
      <p:sp>
        <p:nvSpPr>
          <p:cNvPr id="678" name="Google Shape;678;p60"/>
          <p:cNvSpPr/>
          <p:nvPr/>
        </p:nvSpPr>
        <p:spPr>
          <a:xfrm>
            <a:off x="1358250" y="2126800"/>
            <a:ext cx="2460000" cy="1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79" name="Google Shape;679;p60"/>
          <p:cNvSpPr/>
          <p:nvPr/>
        </p:nvSpPr>
        <p:spPr>
          <a:xfrm>
            <a:off x="1358225" y="2894250"/>
            <a:ext cx="2460000" cy="1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80" name="Google Shape;680;p60"/>
          <p:cNvSpPr/>
          <p:nvPr/>
        </p:nvSpPr>
        <p:spPr>
          <a:xfrm>
            <a:off x="1358250" y="3191925"/>
            <a:ext cx="2460000" cy="1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81" name="Google Shape;681;p60"/>
          <p:cNvSpPr/>
          <p:nvPr/>
        </p:nvSpPr>
        <p:spPr>
          <a:xfrm>
            <a:off x="1346300" y="3970975"/>
            <a:ext cx="2460000" cy="1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82" name="Google Shape;682;p60"/>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683" name="Google Shape;683;p60"/>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29</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1"/>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Quantitatif-Quantitatif</a:t>
            </a:r>
            <a:endParaRPr sz="2000"/>
          </a:p>
        </p:txBody>
      </p:sp>
      <p:sp>
        <p:nvSpPr>
          <p:cNvPr id="689" name="Google Shape;689;p61"/>
          <p:cNvSpPr txBox="1"/>
          <p:nvPr>
            <p:ph idx="4" type="subTitle"/>
          </p:nvPr>
        </p:nvSpPr>
        <p:spPr>
          <a:xfrm>
            <a:off x="720000" y="902250"/>
            <a:ext cx="819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2</a:t>
            </a:r>
            <a:r>
              <a:rPr lang="en" sz="1400"/>
              <a:t>- Analyse descriptive des variables retenues</a:t>
            </a:r>
            <a:endParaRPr sz="1400"/>
          </a:p>
        </p:txBody>
      </p:sp>
      <p:sp>
        <p:nvSpPr>
          <p:cNvPr id="690" name="Google Shape;690;p61"/>
          <p:cNvSpPr txBox="1"/>
          <p:nvPr>
            <p:ph idx="4" type="subTitle"/>
          </p:nvPr>
        </p:nvSpPr>
        <p:spPr>
          <a:xfrm>
            <a:off x="765375" y="1069650"/>
            <a:ext cx="4406700" cy="3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00"/>
              <a:t>Exemple de paire 1 : YearsAtCompany &amp; YearsSinceLastPromotion</a:t>
            </a:r>
            <a:endParaRPr sz="1000"/>
          </a:p>
        </p:txBody>
      </p:sp>
      <p:sp>
        <p:nvSpPr>
          <p:cNvPr id="691" name="Google Shape;691;p61"/>
          <p:cNvSpPr/>
          <p:nvPr/>
        </p:nvSpPr>
        <p:spPr>
          <a:xfrm>
            <a:off x="765375"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692" name="Google Shape;692;p61"/>
          <p:cNvSpPr txBox="1"/>
          <p:nvPr/>
        </p:nvSpPr>
        <p:spPr>
          <a:xfrm>
            <a:off x="802587" y="1600399"/>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Covariance </a:t>
            </a:r>
            <a:r>
              <a:rPr lang="en" sz="800">
                <a:solidFill>
                  <a:schemeClr val="lt1"/>
                </a:solidFill>
              </a:rPr>
              <a:t>12.2033 </a:t>
            </a:r>
            <a:endParaRPr sz="800">
              <a:solidFill>
                <a:schemeClr val="lt1"/>
              </a:solidFill>
              <a:latin typeface="Hanken Grotesk"/>
              <a:ea typeface="Hanken Grotesk"/>
              <a:cs typeface="Hanken Grotesk"/>
              <a:sym typeface="Hanken Grotesk"/>
            </a:endParaRPr>
          </a:p>
        </p:txBody>
      </p:sp>
      <p:sp>
        <p:nvSpPr>
          <p:cNvPr id="693" name="Google Shape;693;p61"/>
          <p:cNvSpPr/>
          <p:nvPr/>
        </p:nvSpPr>
        <p:spPr>
          <a:xfrm>
            <a:off x="1680148"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694" name="Google Shape;694;p61"/>
          <p:cNvSpPr txBox="1"/>
          <p:nvPr/>
        </p:nvSpPr>
        <p:spPr>
          <a:xfrm>
            <a:off x="1717361" y="1472574"/>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Corrélation de Pearson </a:t>
            </a:r>
            <a:r>
              <a:rPr lang="en" sz="800">
                <a:solidFill>
                  <a:schemeClr val="lt1"/>
                </a:solidFill>
              </a:rPr>
              <a:t> 0.6184 </a:t>
            </a:r>
            <a:endParaRPr sz="800">
              <a:solidFill>
                <a:schemeClr val="lt1"/>
              </a:solidFill>
            </a:endParaRPr>
          </a:p>
          <a:p>
            <a:pPr indent="0" lvl="0" marL="0" rtl="0" algn="ctr">
              <a:spcBef>
                <a:spcPts val="0"/>
              </a:spcBef>
              <a:spcAft>
                <a:spcPts val="0"/>
              </a:spcAft>
              <a:buNone/>
            </a:pPr>
            <a:r>
              <a:rPr lang="en" sz="800">
                <a:solidFill>
                  <a:schemeClr val="lt1"/>
                </a:solidFill>
              </a:rPr>
              <a:t>(p &lt; 0.0001)</a:t>
            </a:r>
            <a:endParaRPr sz="800">
              <a:solidFill>
                <a:schemeClr val="lt1"/>
              </a:solidFill>
              <a:latin typeface="Hanken Grotesk"/>
              <a:ea typeface="Hanken Grotesk"/>
              <a:cs typeface="Hanken Grotesk"/>
              <a:sym typeface="Hanken Grotesk"/>
            </a:endParaRPr>
          </a:p>
        </p:txBody>
      </p:sp>
      <p:sp>
        <p:nvSpPr>
          <p:cNvPr id="695" name="Google Shape;695;p61"/>
          <p:cNvSpPr/>
          <p:nvPr/>
        </p:nvSpPr>
        <p:spPr>
          <a:xfrm>
            <a:off x="765375" y="2256304"/>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696" name="Google Shape;696;p61"/>
          <p:cNvSpPr txBox="1"/>
          <p:nvPr/>
        </p:nvSpPr>
        <p:spPr>
          <a:xfrm>
            <a:off x="765375" y="2316433"/>
            <a:ext cx="8247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Corrélation de </a:t>
            </a:r>
            <a:r>
              <a:rPr b="1" lang="en" sz="800">
                <a:solidFill>
                  <a:schemeClr val="lt1"/>
                </a:solidFill>
              </a:rPr>
              <a:t>Spearman</a:t>
            </a:r>
            <a:r>
              <a:rPr lang="en" sz="800">
                <a:solidFill>
                  <a:schemeClr val="lt1"/>
                </a:solidFill>
              </a:rPr>
              <a:t> </a:t>
            </a:r>
            <a:r>
              <a:rPr lang="en" sz="800">
                <a:solidFill>
                  <a:schemeClr val="lt1"/>
                </a:solidFill>
              </a:rPr>
              <a:t>0.5200 </a:t>
            </a:r>
            <a:r>
              <a:rPr lang="en" sz="800">
                <a:solidFill>
                  <a:schemeClr val="lt1"/>
                </a:solidFill>
              </a:rPr>
              <a:t> </a:t>
            </a:r>
            <a:endParaRPr sz="800">
              <a:solidFill>
                <a:schemeClr val="lt1"/>
              </a:solidFill>
            </a:endParaRPr>
          </a:p>
          <a:p>
            <a:pPr indent="0" lvl="0" marL="0" rtl="0" algn="ctr">
              <a:spcBef>
                <a:spcPts val="0"/>
              </a:spcBef>
              <a:spcAft>
                <a:spcPts val="0"/>
              </a:spcAft>
              <a:buNone/>
            </a:pPr>
            <a:r>
              <a:rPr lang="en" sz="800">
                <a:solidFill>
                  <a:schemeClr val="lt1"/>
                </a:solidFill>
              </a:rPr>
              <a:t>(p &lt; 0.0001)</a:t>
            </a:r>
            <a:endParaRPr sz="800">
              <a:solidFill>
                <a:schemeClr val="lt1"/>
              </a:solidFill>
              <a:latin typeface="Hanken Grotesk"/>
              <a:ea typeface="Hanken Grotesk"/>
              <a:cs typeface="Hanken Grotesk"/>
              <a:sym typeface="Hanken Grotesk"/>
            </a:endParaRPr>
          </a:p>
        </p:txBody>
      </p:sp>
      <p:sp>
        <p:nvSpPr>
          <p:cNvPr id="697" name="Google Shape;697;p61"/>
          <p:cNvSpPr/>
          <p:nvPr/>
        </p:nvSpPr>
        <p:spPr>
          <a:xfrm>
            <a:off x="1680148" y="2256304"/>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698" name="Google Shape;698;p61"/>
          <p:cNvSpPr txBox="1"/>
          <p:nvPr/>
        </p:nvSpPr>
        <p:spPr>
          <a:xfrm>
            <a:off x="1607337" y="2316433"/>
            <a:ext cx="9702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Régression Linéaire </a:t>
            </a:r>
            <a:endParaRPr b="1" sz="800">
              <a:solidFill>
                <a:schemeClr val="lt1"/>
              </a:solidFill>
            </a:endParaRPr>
          </a:p>
          <a:p>
            <a:pPr indent="0" lvl="0" marL="0" rtl="0" algn="ctr">
              <a:spcBef>
                <a:spcPts val="0"/>
              </a:spcBef>
              <a:spcAft>
                <a:spcPts val="0"/>
              </a:spcAft>
              <a:buNone/>
            </a:pPr>
            <a:r>
              <a:rPr b="1" lang="en" sz="800">
                <a:solidFill>
                  <a:schemeClr val="lt1"/>
                </a:solidFill>
              </a:rPr>
              <a:t>Pente : 0.3253</a:t>
            </a:r>
            <a:endParaRPr b="1" sz="800">
              <a:solidFill>
                <a:schemeClr val="lt1"/>
              </a:solidFill>
            </a:endParaRPr>
          </a:p>
          <a:p>
            <a:pPr indent="0" lvl="0" marL="0" rtl="0" algn="ctr">
              <a:spcBef>
                <a:spcPts val="0"/>
              </a:spcBef>
              <a:spcAft>
                <a:spcPts val="0"/>
              </a:spcAft>
              <a:buNone/>
            </a:pPr>
            <a:r>
              <a:rPr b="1" lang="en" sz="800">
                <a:solidFill>
                  <a:schemeClr val="lt1"/>
                </a:solidFill>
              </a:rPr>
              <a:t>R² = 0.3824</a:t>
            </a:r>
            <a:endParaRPr sz="800">
              <a:solidFill>
                <a:schemeClr val="lt1"/>
              </a:solidFill>
              <a:latin typeface="Hanken Grotesk"/>
              <a:ea typeface="Hanken Grotesk"/>
              <a:cs typeface="Hanken Grotesk"/>
              <a:sym typeface="Hanken Grotesk"/>
            </a:endParaRPr>
          </a:p>
        </p:txBody>
      </p:sp>
      <p:pic>
        <p:nvPicPr>
          <p:cNvPr id="699" name="Google Shape;699;p61"/>
          <p:cNvPicPr preferRelativeResize="0"/>
          <p:nvPr/>
        </p:nvPicPr>
        <p:blipFill>
          <a:blip r:embed="rId3">
            <a:alphaModFix/>
          </a:blip>
          <a:stretch>
            <a:fillRect/>
          </a:stretch>
        </p:blipFill>
        <p:spPr>
          <a:xfrm>
            <a:off x="2916825" y="1386850"/>
            <a:ext cx="2558600" cy="1906000"/>
          </a:xfrm>
          <a:prstGeom prst="rect">
            <a:avLst/>
          </a:prstGeom>
          <a:noFill/>
          <a:ln>
            <a:noFill/>
          </a:ln>
        </p:spPr>
      </p:pic>
      <p:pic>
        <p:nvPicPr>
          <p:cNvPr id="700" name="Google Shape;700;p61"/>
          <p:cNvPicPr preferRelativeResize="0"/>
          <p:nvPr/>
        </p:nvPicPr>
        <p:blipFill>
          <a:blip r:embed="rId4">
            <a:alphaModFix/>
          </a:blip>
          <a:stretch>
            <a:fillRect/>
          </a:stretch>
        </p:blipFill>
        <p:spPr>
          <a:xfrm>
            <a:off x="675500" y="3169150"/>
            <a:ext cx="2099300" cy="1609449"/>
          </a:xfrm>
          <a:prstGeom prst="rect">
            <a:avLst/>
          </a:prstGeom>
          <a:noFill/>
          <a:ln>
            <a:noFill/>
          </a:ln>
        </p:spPr>
      </p:pic>
      <p:pic>
        <p:nvPicPr>
          <p:cNvPr id="701" name="Google Shape;701;p61"/>
          <p:cNvPicPr preferRelativeResize="0"/>
          <p:nvPr/>
        </p:nvPicPr>
        <p:blipFill>
          <a:blip r:embed="rId5">
            <a:alphaModFix/>
          </a:blip>
          <a:stretch>
            <a:fillRect/>
          </a:stretch>
        </p:blipFill>
        <p:spPr>
          <a:xfrm>
            <a:off x="3160262" y="3367824"/>
            <a:ext cx="2071725" cy="1333696"/>
          </a:xfrm>
          <a:prstGeom prst="rect">
            <a:avLst/>
          </a:prstGeom>
          <a:noFill/>
          <a:ln>
            <a:noFill/>
          </a:ln>
        </p:spPr>
      </p:pic>
      <p:pic>
        <p:nvPicPr>
          <p:cNvPr id="702" name="Google Shape;702;p61"/>
          <p:cNvPicPr preferRelativeResize="0"/>
          <p:nvPr/>
        </p:nvPicPr>
        <p:blipFill>
          <a:blip r:embed="rId6">
            <a:alphaModFix/>
          </a:blip>
          <a:stretch>
            <a:fillRect/>
          </a:stretch>
        </p:blipFill>
        <p:spPr>
          <a:xfrm>
            <a:off x="5475425" y="1386850"/>
            <a:ext cx="3358650" cy="1785500"/>
          </a:xfrm>
          <a:prstGeom prst="rect">
            <a:avLst/>
          </a:prstGeom>
          <a:noFill/>
          <a:ln>
            <a:noFill/>
          </a:ln>
        </p:spPr>
      </p:pic>
      <p:pic>
        <p:nvPicPr>
          <p:cNvPr id="703" name="Google Shape;703;p61"/>
          <p:cNvPicPr preferRelativeResize="0"/>
          <p:nvPr/>
        </p:nvPicPr>
        <p:blipFill>
          <a:blip r:embed="rId7">
            <a:alphaModFix/>
          </a:blip>
          <a:stretch>
            <a:fillRect/>
          </a:stretch>
        </p:blipFill>
        <p:spPr>
          <a:xfrm>
            <a:off x="6195025" y="3229950"/>
            <a:ext cx="1943426" cy="1609450"/>
          </a:xfrm>
          <a:prstGeom prst="rect">
            <a:avLst/>
          </a:prstGeom>
          <a:noFill/>
          <a:ln>
            <a:noFill/>
          </a:ln>
        </p:spPr>
      </p:pic>
      <p:sp>
        <p:nvSpPr>
          <p:cNvPr id="704" name="Google Shape;704;p61"/>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05" name="Google Shape;705;p61"/>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30</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2"/>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Quantitatif-Quantitatif</a:t>
            </a:r>
            <a:endParaRPr sz="2000"/>
          </a:p>
        </p:txBody>
      </p:sp>
      <p:sp>
        <p:nvSpPr>
          <p:cNvPr id="711" name="Google Shape;711;p62"/>
          <p:cNvSpPr txBox="1"/>
          <p:nvPr>
            <p:ph idx="4" type="subTitle"/>
          </p:nvPr>
        </p:nvSpPr>
        <p:spPr>
          <a:xfrm>
            <a:off x="720000" y="902250"/>
            <a:ext cx="819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2- Analyse descriptive des variables retenues</a:t>
            </a:r>
            <a:endParaRPr sz="1400"/>
          </a:p>
        </p:txBody>
      </p:sp>
      <p:sp>
        <p:nvSpPr>
          <p:cNvPr id="712" name="Google Shape;712;p62"/>
          <p:cNvSpPr txBox="1"/>
          <p:nvPr>
            <p:ph idx="4" type="subTitle"/>
          </p:nvPr>
        </p:nvSpPr>
        <p:spPr>
          <a:xfrm>
            <a:off x="765375" y="1069650"/>
            <a:ext cx="4406700" cy="3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00"/>
              <a:t>Exemple de paire 2 : YearsAtCompany &amp; </a:t>
            </a:r>
            <a:r>
              <a:rPr lang="en" sz="1000"/>
              <a:t>MonthlyIncome</a:t>
            </a:r>
            <a:endParaRPr sz="1000"/>
          </a:p>
        </p:txBody>
      </p:sp>
      <p:sp>
        <p:nvSpPr>
          <p:cNvPr id="713" name="Google Shape;713;p62"/>
          <p:cNvSpPr/>
          <p:nvPr/>
        </p:nvSpPr>
        <p:spPr>
          <a:xfrm>
            <a:off x="765375"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14" name="Google Shape;714;p62"/>
          <p:cNvSpPr txBox="1"/>
          <p:nvPr/>
        </p:nvSpPr>
        <p:spPr>
          <a:xfrm>
            <a:off x="802587" y="1600399"/>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Covariance </a:t>
            </a:r>
            <a:r>
              <a:rPr lang="en" sz="800">
                <a:solidFill>
                  <a:schemeClr val="lt1"/>
                </a:solidFill>
              </a:rPr>
              <a:t>286.8462</a:t>
            </a:r>
            <a:endParaRPr sz="800">
              <a:solidFill>
                <a:schemeClr val="lt1"/>
              </a:solidFill>
              <a:latin typeface="Hanken Grotesk"/>
              <a:ea typeface="Hanken Grotesk"/>
              <a:cs typeface="Hanken Grotesk"/>
              <a:sym typeface="Hanken Grotesk"/>
            </a:endParaRPr>
          </a:p>
        </p:txBody>
      </p:sp>
      <p:sp>
        <p:nvSpPr>
          <p:cNvPr id="715" name="Google Shape;715;p62"/>
          <p:cNvSpPr/>
          <p:nvPr/>
        </p:nvSpPr>
        <p:spPr>
          <a:xfrm>
            <a:off x="1680148"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16" name="Google Shape;716;p62"/>
          <p:cNvSpPr txBox="1"/>
          <p:nvPr/>
        </p:nvSpPr>
        <p:spPr>
          <a:xfrm>
            <a:off x="1717361" y="1472574"/>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Corrélation de Pearson </a:t>
            </a:r>
            <a:r>
              <a:rPr lang="en" sz="800">
                <a:solidFill>
                  <a:schemeClr val="lt1"/>
                </a:solidFill>
              </a:rPr>
              <a:t> </a:t>
            </a:r>
            <a:r>
              <a:rPr b="1" lang="en" sz="800">
                <a:solidFill>
                  <a:schemeClr val="lt1"/>
                </a:solidFill>
              </a:rPr>
              <a:t>0.0010 </a:t>
            </a:r>
            <a:endParaRPr sz="800">
              <a:solidFill>
                <a:schemeClr val="lt1"/>
              </a:solidFill>
            </a:endParaRPr>
          </a:p>
          <a:p>
            <a:pPr indent="0" lvl="0" marL="0" rtl="0" algn="ctr">
              <a:spcBef>
                <a:spcPts val="0"/>
              </a:spcBef>
              <a:spcAft>
                <a:spcPts val="0"/>
              </a:spcAft>
              <a:buNone/>
            </a:pPr>
            <a:r>
              <a:rPr lang="en" sz="800">
                <a:solidFill>
                  <a:schemeClr val="lt1"/>
                </a:solidFill>
              </a:rPr>
              <a:t>(p &lt; 0.0001)</a:t>
            </a:r>
            <a:endParaRPr sz="800">
              <a:solidFill>
                <a:schemeClr val="lt1"/>
              </a:solidFill>
              <a:latin typeface="Hanken Grotesk"/>
              <a:ea typeface="Hanken Grotesk"/>
              <a:cs typeface="Hanken Grotesk"/>
              <a:sym typeface="Hanken Grotesk"/>
            </a:endParaRPr>
          </a:p>
        </p:txBody>
      </p:sp>
      <p:sp>
        <p:nvSpPr>
          <p:cNvPr id="717" name="Google Shape;717;p62"/>
          <p:cNvSpPr/>
          <p:nvPr/>
        </p:nvSpPr>
        <p:spPr>
          <a:xfrm>
            <a:off x="765375" y="2256304"/>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18" name="Google Shape;718;p62"/>
          <p:cNvSpPr txBox="1"/>
          <p:nvPr/>
        </p:nvSpPr>
        <p:spPr>
          <a:xfrm>
            <a:off x="765375" y="2316433"/>
            <a:ext cx="8247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Corrélation de Spearman</a:t>
            </a:r>
            <a:r>
              <a:rPr lang="en" sz="800">
                <a:solidFill>
                  <a:schemeClr val="lt1"/>
                </a:solidFill>
              </a:rPr>
              <a:t> </a:t>
            </a:r>
            <a:r>
              <a:rPr b="1" lang="en" sz="800">
                <a:solidFill>
                  <a:schemeClr val="lt1"/>
                </a:solidFill>
              </a:rPr>
              <a:t>0.0293</a:t>
            </a:r>
            <a:r>
              <a:rPr lang="en" sz="1200">
                <a:solidFill>
                  <a:srgbClr val="1F1F1F"/>
                </a:solidFill>
                <a:highlight>
                  <a:srgbClr val="FFFFFF"/>
                </a:highlight>
                <a:latin typeface="Roboto"/>
                <a:ea typeface="Roboto"/>
                <a:cs typeface="Roboto"/>
                <a:sym typeface="Roboto"/>
              </a:rPr>
              <a:t> </a:t>
            </a:r>
            <a:r>
              <a:rPr lang="en" sz="800">
                <a:solidFill>
                  <a:schemeClr val="lt1"/>
                </a:solidFill>
              </a:rPr>
              <a:t>  </a:t>
            </a:r>
            <a:endParaRPr sz="800">
              <a:solidFill>
                <a:schemeClr val="lt1"/>
              </a:solidFill>
            </a:endParaRPr>
          </a:p>
          <a:p>
            <a:pPr indent="0" lvl="0" marL="0" rtl="0" algn="ctr">
              <a:spcBef>
                <a:spcPts val="0"/>
              </a:spcBef>
              <a:spcAft>
                <a:spcPts val="0"/>
              </a:spcAft>
              <a:buNone/>
            </a:pPr>
            <a:r>
              <a:rPr lang="en" sz="800">
                <a:solidFill>
                  <a:schemeClr val="lt1"/>
                </a:solidFill>
              </a:rPr>
              <a:t>(p &lt; 0.0001)</a:t>
            </a:r>
            <a:endParaRPr sz="800">
              <a:solidFill>
                <a:schemeClr val="lt1"/>
              </a:solidFill>
              <a:latin typeface="Hanken Grotesk"/>
              <a:ea typeface="Hanken Grotesk"/>
              <a:cs typeface="Hanken Grotesk"/>
              <a:sym typeface="Hanken Grotesk"/>
            </a:endParaRPr>
          </a:p>
        </p:txBody>
      </p:sp>
      <p:sp>
        <p:nvSpPr>
          <p:cNvPr id="719" name="Google Shape;719;p62"/>
          <p:cNvSpPr/>
          <p:nvPr/>
        </p:nvSpPr>
        <p:spPr>
          <a:xfrm>
            <a:off x="1680148" y="2256304"/>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20" name="Google Shape;720;p62"/>
          <p:cNvSpPr txBox="1"/>
          <p:nvPr/>
        </p:nvSpPr>
        <p:spPr>
          <a:xfrm>
            <a:off x="1607337" y="2316433"/>
            <a:ext cx="9702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Régression Linéaire </a:t>
            </a:r>
            <a:endParaRPr b="1" sz="800">
              <a:solidFill>
                <a:schemeClr val="lt1"/>
              </a:solidFill>
            </a:endParaRPr>
          </a:p>
          <a:p>
            <a:pPr indent="0" lvl="0" marL="0" rtl="0" algn="ctr">
              <a:spcBef>
                <a:spcPts val="0"/>
              </a:spcBef>
              <a:spcAft>
                <a:spcPts val="0"/>
              </a:spcAft>
              <a:buNone/>
            </a:pPr>
            <a:r>
              <a:rPr b="1" lang="en" sz="800">
                <a:solidFill>
                  <a:schemeClr val="lt1"/>
                </a:solidFill>
              </a:rPr>
              <a:t>Pente : </a:t>
            </a:r>
            <a:r>
              <a:rPr b="1" lang="en" sz="800">
                <a:solidFill>
                  <a:schemeClr val="lt1"/>
                </a:solidFill>
              </a:rPr>
              <a:t>7.6457</a:t>
            </a:r>
            <a:endParaRPr b="1" sz="800">
              <a:solidFill>
                <a:schemeClr val="lt1"/>
              </a:solidFill>
            </a:endParaRPr>
          </a:p>
          <a:p>
            <a:pPr indent="0" lvl="0" marL="0" rtl="0" algn="ctr">
              <a:spcBef>
                <a:spcPts val="0"/>
              </a:spcBef>
              <a:spcAft>
                <a:spcPts val="0"/>
              </a:spcAft>
              <a:buNone/>
            </a:pPr>
            <a:r>
              <a:rPr b="1" lang="en" sz="800">
                <a:solidFill>
                  <a:schemeClr val="lt1"/>
                </a:solidFill>
              </a:rPr>
              <a:t>R² = 0.000</a:t>
            </a:r>
            <a:endParaRPr sz="800">
              <a:solidFill>
                <a:schemeClr val="lt1"/>
              </a:solidFill>
              <a:latin typeface="Hanken Grotesk"/>
              <a:ea typeface="Hanken Grotesk"/>
              <a:cs typeface="Hanken Grotesk"/>
              <a:sym typeface="Hanken Grotesk"/>
            </a:endParaRPr>
          </a:p>
        </p:txBody>
      </p:sp>
      <p:pic>
        <p:nvPicPr>
          <p:cNvPr id="721" name="Google Shape;721;p62"/>
          <p:cNvPicPr preferRelativeResize="0"/>
          <p:nvPr/>
        </p:nvPicPr>
        <p:blipFill>
          <a:blip r:embed="rId3">
            <a:alphaModFix/>
          </a:blip>
          <a:stretch>
            <a:fillRect/>
          </a:stretch>
        </p:blipFill>
        <p:spPr>
          <a:xfrm>
            <a:off x="2918850" y="1439100"/>
            <a:ext cx="2215242" cy="1666075"/>
          </a:xfrm>
          <a:prstGeom prst="rect">
            <a:avLst/>
          </a:prstGeom>
          <a:noFill/>
          <a:ln>
            <a:noFill/>
          </a:ln>
        </p:spPr>
      </p:pic>
      <p:pic>
        <p:nvPicPr>
          <p:cNvPr id="722" name="Google Shape;722;p62"/>
          <p:cNvPicPr preferRelativeResize="0"/>
          <p:nvPr/>
        </p:nvPicPr>
        <p:blipFill>
          <a:blip r:embed="rId4">
            <a:alphaModFix/>
          </a:blip>
          <a:stretch>
            <a:fillRect/>
          </a:stretch>
        </p:blipFill>
        <p:spPr>
          <a:xfrm>
            <a:off x="5548100" y="1315200"/>
            <a:ext cx="2950670" cy="1748700"/>
          </a:xfrm>
          <a:prstGeom prst="rect">
            <a:avLst/>
          </a:prstGeom>
          <a:noFill/>
          <a:ln>
            <a:noFill/>
          </a:ln>
        </p:spPr>
      </p:pic>
      <p:pic>
        <p:nvPicPr>
          <p:cNvPr id="723" name="Google Shape;723;p62"/>
          <p:cNvPicPr preferRelativeResize="0"/>
          <p:nvPr/>
        </p:nvPicPr>
        <p:blipFill>
          <a:blip r:embed="rId5">
            <a:alphaModFix/>
          </a:blip>
          <a:stretch>
            <a:fillRect/>
          </a:stretch>
        </p:blipFill>
        <p:spPr>
          <a:xfrm>
            <a:off x="580500" y="3258701"/>
            <a:ext cx="2071725" cy="1543164"/>
          </a:xfrm>
          <a:prstGeom prst="rect">
            <a:avLst/>
          </a:prstGeom>
          <a:noFill/>
          <a:ln>
            <a:noFill/>
          </a:ln>
        </p:spPr>
      </p:pic>
      <p:pic>
        <p:nvPicPr>
          <p:cNvPr id="724" name="Google Shape;724;p62"/>
          <p:cNvPicPr preferRelativeResize="0"/>
          <p:nvPr/>
        </p:nvPicPr>
        <p:blipFill>
          <a:blip r:embed="rId6">
            <a:alphaModFix/>
          </a:blip>
          <a:stretch>
            <a:fillRect/>
          </a:stretch>
        </p:blipFill>
        <p:spPr>
          <a:xfrm>
            <a:off x="2804625" y="3257575"/>
            <a:ext cx="2677071" cy="1609450"/>
          </a:xfrm>
          <a:prstGeom prst="rect">
            <a:avLst/>
          </a:prstGeom>
          <a:noFill/>
          <a:ln>
            <a:noFill/>
          </a:ln>
        </p:spPr>
      </p:pic>
      <p:pic>
        <p:nvPicPr>
          <p:cNvPr id="725" name="Google Shape;725;p62"/>
          <p:cNvPicPr preferRelativeResize="0"/>
          <p:nvPr/>
        </p:nvPicPr>
        <p:blipFill>
          <a:blip r:embed="rId7">
            <a:alphaModFix/>
          </a:blip>
          <a:stretch>
            <a:fillRect/>
          </a:stretch>
        </p:blipFill>
        <p:spPr>
          <a:xfrm>
            <a:off x="6062200" y="3202650"/>
            <a:ext cx="1871076" cy="1609449"/>
          </a:xfrm>
          <a:prstGeom prst="rect">
            <a:avLst/>
          </a:prstGeom>
          <a:noFill/>
          <a:ln>
            <a:noFill/>
          </a:ln>
        </p:spPr>
      </p:pic>
      <p:sp>
        <p:nvSpPr>
          <p:cNvPr id="726" name="Google Shape;726;p62"/>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27" name="Google Shape;727;p62"/>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31</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3"/>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Quantitatif-Quantitatif</a:t>
            </a:r>
            <a:endParaRPr sz="2000"/>
          </a:p>
        </p:txBody>
      </p:sp>
      <p:pic>
        <p:nvPicPr>
          <p:cNvPr id="733" name="Google Shape;733;p63"/>
          <p:cNvPicPr preferRelativeResize="0"/>
          <p:nvPr/>
        </p:nvPicPr>
        <p:blipFill>
          <a:blip r:embed="rId3">
            <a:alphaModFix/>
          </a:blip>
          <a:stretch>
            <a:fillRect/>
          </a:stretch>
        </p:blipFill>
        <p:spPr>
          <a:xfrm>
            <a:off x="3022188" y="848525"/>
            <a:ext cx="4003172" cy="3990175"/>
          </a:xfrm>
          <a:prstGeom prst="rect">
            <a:avLst/>
          </a:prstGeom>
          <a:noFill/>
          <a:ln>
            <a:noFill/>
          </a:ln>
        </p:spPr>
      </p:pic>
      <p:sp>
        <p:nvSpPr>
          <p:cNvPr id="734" name="Google Shape;734;p63"/>
          <p:cNvSpPr txBox="1"/>
          <p:nvPr>
            <p:ph idx="4" type="subTitle"/>
          </p:nvPr>
        </p:nvSpPr>
        <p:spPr>
          <a:xfrm>
            <a:off x="928525" y="2434650"/>
            <a:ext cx="2456100" cy="274200"/>
          </a:xfrm>
          <a:prstGeom prst="rect">
            <a:avLst/>
          </a:prstGeom>
        </p:spPr>
        <p:txBody>
          <a:bodyPr anchorCtr="0" anchor="b" bIns="91425" lIns="91425" spcFirstLastPara="1" rIns="91425" wrap="square" tIns="91425">
            <a:noAutofit/>
          </a:bodyPr>
          <a:lstStyle/>
          <a:p>
            <a:pPr indent="0" lvl="0" marL="0" rtl="0" algn="l">
              <a:spcBef>
                <a:spcPts val="600"/>
              </a:spcBef>
              <a:spcAft>
                <a:spcPts val="600"/>
              </a:spcAft>
              <a:buNone/>
            </a:pPr>
            <a:r>
              <a:rPr lang="en" sz="1000"/>
              <a:t>Matrice de Dispersion pour l'ensemble des variables sélectionnées</a:t>
            </a:r>
            <a:endParaRPr sz="1000"/>
          </a:p>
        </p:txBody>
      </p:sp>
      <p:sp>
        <p:nvSpPr>
          <p:cNvPr id="735" name="Google Shape;735;p63"/>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36" name="Google Shape;736;p63"/>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32</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4"/>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Qualitatif-Qualitatif</a:t>
            </a:r>
            <a:endParaRPr sz="2000"/>
          </a:p>
        </p:txBody>
      </p:sp>
      <p:pic>
        <p:nvPicPr>
          <p:cNvPr id="742" name="Google Shape;742;p64"/>
          <p:cNvPicPr preferRelativeResize="0"/>
          <p:nvPr/>
        </p:nvPicPr>
        <p:blipFill>
          <a:blip r:embed="rId3">
            <a:alphaModFix/>
          </a:blip>
          <a:stretch>
            <a:fillRect/>
          </a:stretch>
        </p:blipFill>
        <p:spPr>
          <a:xfrm>
            <a:off x="1595463" y="1641675"/>
            <a:ext cx="5953066" cy="2419350"/>
          </a:xfrm>
          <a:prstGeom prst="rect">
            <a:avLst/>
          </a:prstGeom>
          <a:noFill/>
          <a:ln>
            <a:noFill/>
          </a:ln>
        </p:spPr>
      </p:pic>
      <p:sp>
        <p:nvSpPr>
          <p:cNvPr id="743" name="Google Shape;743;p64"/>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44" name="Google Shape;744;p64"/>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33</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5"/>
          <p:cNvSpPr txBox="1"/>
          <p:nvPr>
            <p:ph idx="4" type="subTitle"/>
          </p:nvPr>
        </p:nvSpPr>
        <p:spPr>
          <a:xfrm>
            <a:off x="773525" y="1000275"/>
            <a:ext cx="8195400" cy="205500"/>
          </a:xfrm>
          <a:prstGeom prst="rect">
            <a:avLst/>
          </a:prstGeom>
        </p:spPr>
        <p:txBody>
          <a:bodyPr anchorCtr="0" anchor="b" bIns="91425" lIns="91425" spcFirstLastPara="1" rIns="91425" wrap="square" tIns="91425">
            <a:noAutofit/>
          </a:bodyPr>
          <a:lstStyle/>
          <a:p>
            <a:pPr indent="0" lvl="0" marL="0" marR="0" rtl="0" algn="l">
              <a:lnSpc>
                <a:spcPct val="115000"/>
              </a:lnSpc>
              <a:spcBef>
                <a:spcPts val="0"/>
              </a:spcBef>
              <a:spcAft>
                <a:spcPts val="0"/>
              </a:spcAft>
              <a:buNone/>
            </a:pPr>
            <a:r>
              <a:rPr lang="en" sz="1400"/>
              <a:t>1- Filtrage initial des variables par la matrice de corrélation</a:t>
            </a:r>
            <a:endParaRPr/>
          </a:p>
        </p:txBody>
      </p:sp>
      <p:sp>
        <p:nvSpPr>
          <p:cNvPr id="750" name="Google Shape;750;p65"/>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Qualitatif-Qualitatif</a:t>
            </a:r>
            <a:endParaRPr sz="2000"/>
          </a:p>
        </p:txBody>
      </p:sp>
      <p:pic>
        <p:nvPicPr>
          <p:cNvPr id="751" name="Google Shape;751;p65"/>
          <p:cNvPicPr preferRelativeResize="0"/>
          <p:nvPr/>
        </p:nvPicPr>
        <p:blipFill>
          <a:blip r:embed="rId3">
            <a:alphaModFix/>
          </a:blip>
          <a:stretch>
            <a:fillRect/>
          </a:stretch>
        </p:blipFill>
        <p:spPr>
          <a:xfrm>
            <a:off x="923725" y="1489863"/>
            <a:ext cx="2578399" cy="1877875"/>
          </a:xfrm>
          <a:prstGeom prst="rect">
            <a:avLst/>
          </a:prstGeom>
          <a:noFill/>
          <a:ln>
            <a:noFill/>
          </a:ln>
        </p:spPr>
      </p:pic>
      <p:sp>
        <p:nvSpPr>
          <p:cNvPr id="752" name="Google Shape;752;p65"/>
          <p:cNvSpPr txBox="1"/>
          <p:nvPr/>
        </p:nvSpPr>
        <p:spPr>
          <a:xfrm>
            <a:off x="923725" y="1027150"/>
            <a:ext cx="2728500" cy="2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700"/>
              </a:spcBef>
              <a:spcAft>
                <a:spcPts val="700"/>
              </a:spcAft>
              <a:buNone/>
            </a:pPr>
            <a:r>
              <a:rPr b="1" lang="en" sz="900">
                <a:solidFill>
                  <a:srgbClr val="1F1F1F"/>
                </a:solidFill>
                <a:highlight>
                  <a:srgbClr val="FFFFFF"/>
                </a:highlight>
                <a:latin typeface="Roboto"/>
                <a:ea typeface="Roboto"/>
                <a:cs typeface="Roboto"/>
                <a:sym typeface="Roboto"/>
              </a:rPr>
              <a:t>Filtrag 1 : Test de Chi-carré </a:t>
            </a:r>
            <a:endParaRPr b="1" sz="900">
              <a:solidFill>
                <a:schemeClr val="dk1"/>
              </a:solidFill>
              <a:latin typeface="Hanken Grotesk"/>
              <a:ea typeface="Hanken Grotesk"/>
              <a:cs typeface="Hanken Grotesk"/>
              <a:sym typeface="Hanken Grotesk"/>
            </a:endParaRPr>
          </a:p>
        </p:txBody>
      </p:sp>
      <p:sp>
        <p:nvSpPr>
          <p:cNvPr id="753" name="Google Shape;753;p65"/>
          <p:cNvSpPr txBox="1"/>
          <p:nvPr/>
        </p:nvSpPr>
        <p:spPr>
          <a:xfrm>
            <a:off x="3428150" y="1346775"/>
            <a:ext cx="2578500" cy="2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CC0000"/>
                </a:solidFill>
                <a:latin typeface="Hanken Grotesk"/>
                <a:ea typeface="Hanken Grotesk"/>
                <a:cs typeface="Hanken Grotesk"/>
                <a:sym typeface="Hanken Grotesk"/>
              </a:rPr>
              <a:t>Relation Attrion - variable</a:t>
            </a:r>
            <a:endParaRPr b="1" sz="800">
              <a:solidFill>
                <a:srgbClr val="CC0000"/>
              </a:solidFill>
              <a:latin typeface="Hanken Grotesk"/>
              <a:ea typeface="Hanken Grotesk"/>
              <a:cs typeface="Hanken Grotesk"/>
              <a:sym typeface="Hanken Grotesk"/>
            </a:endParaRPr>
          </a:p>
        </p:txBody>
      </p:sp>
      <p:sp>
        <p:nvSpPr>
          <p:cNvPr id="754" name="Google Shape;754;p65"/>
          <p:cNvSpPr txBox="1"/>
          <p:nvPr/>
        </p:nvSpPr>
        <p:spPr>
          <a:xfrm>
            <a:off x="3428138" y="3393663"/>
            <a:ext cx="2578500" cy="2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CC0000"/>
                </a:solidFill>
                <a:latin typeface="Hanken Grotesk"/>
                <a:ea typeface="Hanken Grotesk"/>
                <a:cs typeface="Hanken Grotesk"/>
                <a:sym typeface="Hanken Grotesk"/>
              </a:rPr>
              <a:t>Relation variable - variable </a:t>
            </a:r>
            <a:endParaRPr b="1" sz="800">
              <a:solidFill>
                <a:srgbClr val="CC0000"/>
              </a:solidFill>
              <a:latin typeface="Hanken Grotesk"/>
              <a:ea typeface="Hanken Grotesk"/>
              <a:cs typeface="Hanken Grotesk"/>
              <a:sym typeface="Hanken Grotesk"/>
            </a:endParaRPr>
          </a:p>
        </p:txBody>
      </p:sp>
      <p:pic>
        <p:nvPicPr>
          <p:cNvPr id="755" name="Google Shape;755;p65"/>
          <p:cNvPicPr preferRelativeResize="0"/>
          <p:nvPr/>
        </p:nvPicPr>
        <p:blipFill rotWithShape="1">
          <a:blip r:embed="rId4">
            <a:alphaModFix/>
          </a:blip>
          <a:srcRect b="36451" l="0" r="0" t="0"/>
          <a:stretch/>
        </p:blipFill>
        <p:spPr>
          <a:xfrm>
            <a:off x="858338" y="3625100"/>
            <a:ext cx="2779550" cy="1268550"/>
          </a:xfrm>
          <a:prstGeom prst="rect">
            <a:avLst/>
          </a:prstGeom>
          <a:noFill/>
          <a:ln>
            <a:noFill/>
          </a:ln>
        </p:spPr>
      </p:pic>
      <p:pic>
        <p:nvPicPr>
          <p:cNvPr id="756" name="Google Shape;756;p65"/>
          <p:cNvPicPr preferRelativeResize="0"/>
          <p:nvPr/>
        </p:nvPicPr>
        <p:blipFill>
          <a:blip r:embed="rId5">
            <a:alphaModFix/>
          </a:blip>
          <a:stretch>
            <a:fillRect/>
          </a:stretch>
        </p:blipFill>
        <p:spPr>
          <a:xfrm>
            <a:off x="4826825" y="1587825"/>
            <a:ext cx="3184525" cy="1449725"/>
          </a:xfrm>
          <a:prstGeom prst="rect">
            <a:avLst/>
          </a:prstGeom>
          <a:noFill/>
          <a:ln>
            <a:noFill/>
          </a:ln>
        </p:spPr>
      </p:pic>
      <p:sp>
        <p:nvSpPr>
          <p:cNvPr id="757" name="Google Shape;757;p65"/>
          <p:cNvSpPr txBox="1"/>
          <p:nvPr/>
        </p:nvSpPr>
        <p:spPr>
          <a:xfrm>
            <a:off x="4761525" y="1166775"/>
            <a:ext cx="40683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b="1" lang="en" sz="900">
                <a:solidFill>
                  <a:srgbClr val="1F1F1F"/>
                </a:solidFill>
                <a:highlight>
                  <a:srgbClr val="FFFFFF"/>
                </a:highlight>
                <a:latin typeface="Roboto"/>
                <a:ea typeface="Roboto"/>
                <a:cs typeface="Roboto"/>
                <a:sym typeface="Roboto"/>
              </a:rPr>
              <a:t>Filtrag 2 : Évaluation de l'intensité des associations avec Cramér's V</a:t>
            </a:r>
            <a:endParaRPr b="1" sz="900">
              <a:solidFill>
                <a:srgbClr val="1F1F1F"/>
              </a:solidFill>
              <a:highlight>
                <a:srgbClr val="FFFFFF"/>
              </a:highlight>
              <a:latin typeface="Roboto"/>
              <a:ea typeface="Roboto"/>
              <a:cs typeface="Roboto"/>
              <a:sym typeface="Roboto"/>
            </a:endParaRPr>
          </a:p>
        </p:txBody>
      </p:sp>
      <p:pic>
        <p:nvPicPr>
          <p:cNvPr id="758" name="Google Shape;758;p65"/>
          <p:cNvPicPr preferRelativeResize="0"/>
          <p:nvPr/>
        </p:nvPicPr>
        <p:blipFill>
          <a:blip r:embed="rId6">
            <a:alphaModFix/>
          </a:blip>
          <a:stretch>
            <a:fillRect/>
          </a:stretch>
        </p:blipFill>
        <p:spPr>
          <a:xfrm>
            <a:off x="4826825" y="3709625"/>
            <a:ext cx="2731042" cy="323100"/>
          </a:xfrm>
          <a:prstGeom prst="rect">
            <a:avLst/>
          </a:prstGeom>
          <a:noFill/>
          <a:ln>
            <a:noFill/>
          </a:ln>
        </p:spPr>
      </p:pic>
      <p:sp>
        <p:nvSpPr>
          <p:cNvPr id="759" name="Google Shape;759;p65"/>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60" name="Google Shape;760;p65"/>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34</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6"/>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Qualitatif-Qualitatif</a:t>
            </a:r>
            <a:endParaRPr sz="2000"/>
          </a:p>
        </p:txBody>
      </p:sp>
      <p:sp>
        <p:nvSpPr>
          <p:cNvPr id="766" name="Google Shape;766;p66"/>
          <p:cNvSpPr txBox="1"/>
          <p:nvPr>
            <p:ph idx="4" type="subTitle"/>
          </p:nvPr>
        </p:nvSpPr>
        <p:spPr>
          <a:xfrm>
            <a:off x="765375" y="902250"/>
            <a:ext cx="819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2- Analyse descriptive des variables retenues</a:t>
            </a:r>
            <a:endParaRPr sz="1400"/>
          </a:p>
        </p:txBody>
      </p:sp>
      <p:sp>
        <p:nvSpPr>
          <p:cNvPr id="767" name="Google Shape;767;p66"/>
          <p:cNvSpPr txBox="1"/>
          <p:nvPr>
            <p:ph idx="4" type="subTitle"/>
          </p:nvPr>
        </p:nvSpPr>
        <p:spPr>
          <a:xfrm>
            <a:off x="765375" y="1069650"/>
            <a:ext cx="4406700" cy="3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00"/>
              <a:t>Exemple de paire 1 : Attrition &amp; Marital Status</a:t>
            </a:r>
            <a:endParaRPr sz="1000"/>
          </a:p>
        </p:txBody>
      </p:sp>
      <p:sp>
        <p:nvSpPr>
          <p:cNvPr id="768" name="Google Shape;768;p66"/>
          <p:cNvSpPr/>
          <p:nvPr/>
        </p:nvSpPr>
        <p:spPr>
          <a:xfrm>
            <a:off x="765375"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69" name="Google Shape;769;p66"/>
          <p:cNvSpPr txBox="1"/>
          <p:nvPr/>
        </p:nvSpPr>
        <p:spPr>
          <a:xfrm>
            <a:off x="802587" y="1600399"/>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Chi</a:t>
            </a:r>
            <a:r>
              <a:rPr lang="en" sz="800">
                <a:solidFill>
                  <a:schemeClr val="lt1"/>
                </a:solidFill>
              </a:rPr>
              <a:t>2 </a:t>
            </a:r>
            <a:r>
              <a:rPr b="1" lang="en" sz="800">
                <a:solidFill>
                  <a:schemeClr val="lt1"/>
                </a:solidFill>
              </a:rPr>
              <a:t>138.491</a:t>
            </a:r>
            <a:endParaRPr sz="800">
              <a:solidFill>
                <a:schemeClr val="lt1"/>
              </a:solidFill>
              <a:latin typeface="Hanken Grotesk"/>
              <a:ea typeface="Hanken Grotesk"/>
              <a:cs typeface="Hanken Grotesk"/>
              <a:sym typeface="Hanken Grotesk"/>
            </a:endParaRPr>
          </a:p>
        </p:txBody>
      </p:sp>
      <p:sp>
        <p:nvSpPr>
          <p:cNvPr id="770" name="Google Shape;770;p66"/>
          <p:cNvSpPr/>
          <p:nvPr/>
        </p:nvSpPr>
        <p:spPr>
          <a:xfrm>
            <a:off x="1680148"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71" name="Google Shape;771;p66"/>
          <p:cNvSpPr txBox="1"/>
          <p:nvPr/>
        </p:nvSpPr>
        <p:spPr>
          <a:xfrm>
            <a:off x="1717361" y="1472574"/>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P-value</a:t>
            </a:r>
            <a:endParaRPr b="1" sz="800">
              <a:solidFill>
                <a:schemeClr val="lt1"/>
              </a:solidFill>
            </a:endParaRPr>
          </a:p>
          <a:p>
            <a:pPr indent="0" lvl="0" marL="0" rtl="0" algn="ctr">
              <a:spcBef>
                <a:spcPts val="0"/>
              </a:spcBef>
              <a:spcAft>
                <a:spcPts val="0"/>
              </a:spcAft>
              <a:buNone/>
            </a:pPr>
            <a:r>
              <a:rPr b="1" lang="en" sz="800">
                <a:solidFill>
                  <a:schemeClr val="lt1"/>
                </a:solidFill>
              </a:rPr>
              <a:t>8.453859e-31</a:t>
            </a:r>
            <a:endParaRPr b="1" sz="800">
              <a:solidFill>
                <a:schemeClr val="lt1"/>
              </a:solidFill>
            </a:endParaRPr>
          </a:p>
        </p:txBody>
      </p:sp>
      <p:sp>
        <p:nvSpPr>
          <p:cNvPr id="772" name="Google Shape;772;p66"/>
          <p:cNvSpPr/>
          <p:nvPr/>
        </p:nvSpPr>
        <p:spPr>
          <a:xfrm>
            <a:off x="765375" y="2256304"/>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73" name="Google Shape;773;p66"/>
          <p:cNvSpPr txBox="1"/>
          <p:nvPr/>
        </p:nvSpPr>
        <p:spPr>
          <a:xfrm>
            <a:off x="765375" y="2429558"/>
            <a:ext cx="824700" cy="46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rPr>
              <a:t>Cramers_V</a:t>
            </a:r>
            <a:endParaRPr b="1" sz="800">
              <a:solidFill>
                <a:schemeClr val="lt1"/>
              </a:solidFill>
            </a:endParaRPr>
          </a:p>
          <a:p>
            <a:pPr indent="0" lvl="0" marL="0" marR="0" rtl="0" algn="ctr">
              <a:lnSpc>
                <a:spcPct val="100000"/>
              </a:lnSpc>
              <a:spcBef>
                <a:spcPts val="0"/>
              </a:spcBef>
              <a:spcAft>
                <a:spcPts val="0"/>
              </a:spcAft>
              <a:buNone/>
            </a:pPr>
            <a:r>
              <a:rPr b="1" lang="en" sz="800">
                <a:solidFill>
                  <a:schemeClr val="lt1"/>
                </a:solidFill>
              </a:rPr>
              <a:t>0.177</a:t>
            </a:r>
            <a:endParaRPr b="1" sz="1050">
              <a:solidFill>
                <a:srgbClr val="1F1F1F"/>
              </a:solidFill>
              <a:highlight>
                <a:srgbClr val="FFFFFF"/>
              </a:highlight>
              <a:latin typeface="Courier New"/>
              <a:ea typeface="Courier New"/>
              <a:cs typeface="Courier New"/>
              <a:sym typeface="Courier New"/>
            </a:endParaRPr>
          </a:p>
        </p:txBody>
      </p:sp>
      <p:pic>
        <p:nvPicPr>
          <p:cNvPr id="774" name="Google Shape;774;p66"/>
          <p:cNvPicPr preferRelativeResize="0"/>
          <p:nvPr/>
        </p:nvPicPr>
        <p:blipFill rotWithShape="1">
          <a:blip r:embed="rId3">
            <a:alphaModFix/>
          </a:blip>
          <a:srcRect b="-8459" l="0" r="-8459" t="0"/>
          <a:stretch/>
        </p:blipFill>
        <p:spPr>
          <a:xfrm>
            <a:off x="2737831" y="1396944"/>
            <a:ext cx="2540100" cy="2131450"/>
          </a:xfrm>
          <a:prstGeom prst="rect">
            <a:avLst/>
          </a:prstGeom>
          <a:noFill/>
          <a:ln>
            <a:noFill/>
          </a:ln>
        </p:spPr>
      </p:pic>
      <p:pic>
        <p:nvPicPr>
          <p:cNvPr id="775" name="Google Shape;775;p66"/>
          <p:cNvPicPr preferRelativeResize="0"/>
          <p:nvPr/>
        </p:nvPicPr>
        <p:blipFill>
          <a:blip r:embed="rId4">
            <a:alphaModFix/>
          </a:blip>
          <a:stretch>
            <a:fillRect/>
          </a:stretch>
        </p:blipFill>
        <p:spPr>
          <a:xfrm>
            <a:off x="5548100" y="1328850"/>
            <a:ext cx="2498400" cy="1873800"/>
          </a:xfrm>
          <a:prstGeom prst="rect">
            <a:avLst/>
          </a:prstGeom>
          <a:noFill/>
          <a:ln>
            <a:noFill/>
          </a:ln>
        </p:spPr>
      </p:pic>
      <p:pic>
        <p:nvPicPr>
          <p:cNvPr id="776" name="Google Shape;776;p66"/>
          <p:cNvPicPr preferRelativeResize="0"/>
          <p:nvPr/>
        </p:nvPicPr>
        <p:blipFill>
          <a:blip r:embed="rId5">
            <a:alphaModFix/>
          </a:blip>
          <a:stretch>
            <a:fillRect/>
          </a:stretch>
        </p:blipFill>
        <p:spPr>
          <a:xfrm>
            <a:off x="802575" y="3258700"/>
            <a:ext cx="3199025" cy="1609450"/>
          </a:xfrm>
          <a:prstGeom prst="rect">
            <a:avLst/>
          </a:prstGeom>
          <a:noFill/>
          <a:ln>
            <a:noFill/>
          </a:ln>
        </p:spPr>
      </p:pic>
      <p:pic>
        <p:nvPicPr>
          <p:cNvPr id="777" name="Google Shape;777;p66"/>
          <p:cNvPicPr preferRelativeResize="0"/>
          <p:nvPr/>
        </p:nvPicPr>
        <p:blipFill>
          <a:blip r:embed="rId6">
            <a:alphaModFix/>
          </a:blip>
          <a:stretch>
            <a:fillRect/>
          </a:stretch>
        </p:blipFill>
        <p:spPr>
          <a:xfrm>
            <a:off x="4422950" y="3278850"/>
            <a:ext cx="1324292" cy="1609450"/>
          </a:xfrm>
          <a:prstGeom prst="rect">
            <a:avLst/>
          </a:prstGeom>
          <a:noFill/>
          <a:ln>
            <a:noFill/>
          </a:ln>
        </p:spPr>
      </p:pic>
      <p:pic>
        <p:nvPicPr>
          <p:cNvPr id="778" name="Google Shape;778;p66"/>
          <p:cNvPicPr preferRelativeResize="0"/>
          <p:nvPr/>
        </p:nvPicPr>
        <p:blipFill>
          <a:blip r:embed="rId7">
            <a:alphaModFix/>
          </a:blip>
          <a:stretch>
            <a:fillRect/>
          </a:stretch>
        </p:blipFill>
        <p:spPr>
          <a:xfrm>
            <a:off x="6269718" y="3629475"/>
            <a:ext cx="1348080" cy="1043675"/>
          </a:xfrm>
          <a:prstGeom prst="rect">
            <a:avLst/>
          </a:prstGeom>
          <a:noFill/>
          <a:ln>
            <a:noFill/>
          </a:ln>
        </p:spPr>
      </p:pic>
      <p:sp>
        <p:nvSpPr>
          <p:cNvPr id="779" name="Google Shape;779;p66"/>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80" name="Google Shape;780;p66"/>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35</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7"/>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Qualitatif-Qualitatif</a:t>
            </a:r>
            <a:endParaRPr sz="2000"/>
          </a:p>
        </p:txBody>
      </p:sp>
      <p:sp>
        <p:nvSpPr>
          <p:cNvPr id="786" name="Google Shape;786;p67"/>
          <p:cNvSpPr txBox="1"/>
          <p:nvPr>
            <p:ph idx="4" type="subTitle"/>
          </p:nvPr>
        </p:nvSpPr>
        <p:spPr>
          <a:xfrm>
            <a:off x="765375" y="902250"/>
            <a:ext cx="819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2- Analyse descriptive des variables retenues</a:t>
            </a:r>
            <a:endParaRPr sz="1400"/>
          </a:p>
        </p:txBody>
      </p:sp>
      <p:sp>
        <p:nvSpPr>
          <p:cNvPr id="787" name="Google Shape;787;p67"/>
          <p:cNvSpPr txBox="1"/>
          <p:nvPr>
            <p:ph idx="4" type="subTitle"/>
          </p:nvPr>
        </p:nvSpPr>
        <p:spPr>
          <a:xfrm>
            <a:off x="802575" y="1076263"/>
            <a:ext cx="3675900" cy="29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00"/>
              <a:t>Exemple de paire 2 : JobSatisfaction &amp; Overtime_Workers</a:t>
            </a:r>
            <a:endParaRPr sz="1000"/>
          </a:p>
        </p:txBody>
      </p:sp>
      <p:sp>
        <p:nvSpPr>
          <p:cNvPr id="788" name="Google Shape;788;p67"/>
          <p:cNvSpPr/>
          <p:nvPr/>
        </p:nvSpPr>
        <p:spPr>
          <a:xfrm>
            <a:off x="765375"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89" name="Google Shape;789;p67"/>
          <p:cNvSpPr txBox="1"/>
          <p:nvPr/>
        </p:nvSpPr>
        <p:spPr>
          <a:xfrm>
            <a:off x="802587" y="1600399"/>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Chi</a:t>
            </a:r>
            <a:r>
              <a:rPr lang="en" sz="800">
                <a:solidFill>
                  <a:schemeClr val="lt1"/>
                </a:solidFill>
              </a:rPr>
              <a:t>2</a:t>
            </a:r>
            <a:endParaRPr sz="800">
              <a:solidFill>
                <a:schemeClr val="lt1"/>
              </a:solidFill>
            </a:endParaRPr>
          </a:p>
          <a:p>
            <a:pPr indent="0" lvl="0" marL="0" rtl="0" algn="ctr">
              <a:spcBef>
                <a:spcPts val="0"/>
              </a:spcBef>
              <a:spcAft>
                <a:spcPts val="0"/>
              </a:spcAft>
              <a:buNone/>
            </a:pPr>
            <a:r>
              <a:rPr lang="en" sz="800">
                <a:solidFill>
                  <a:schemeClr val="lt1"/>
                </a:solidFill>
              </a:rPr>
              <a:t> </a:t>
            </a:r>
            <a:r>
              <a:rPr b="1" lang="en" sz="800">
                <a:solidFill>
                  <a:schemeClr val="lt1"/>
                </a:solidFill>
              </a:rPr>
              <a:t>18.622</a:t>
            </a:r>
            <a:endParaRPr sz="800">
              <a:solidFill>
                <a:schemeClr val="lt1"/>
              </a:solidFill>
              <a:latin typeface="Hanken Grotesk"/>
              <a:ea typeface="Hanken Grotesk"/>
              <a:cs typeface="Hanken Grotesk"/>
              <a:sym typeface="Hanken Grotesk"/>
            </a:endParaRPr>
          </a:p>
        </p:txBody>
      </p:sp>
      <p:sp>
        <p:nvSpPr>
          <p:cNvPr id="790" name="Google Shape;790;p67"/>
          <p:cNvSpPr/>
          <p:nvPr/>
        </p:nvSpPr>
        <p:spPr>
          <a:xfrm>
            <a:off x="1680148"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91" name="Google Shape;791;p67"/>
          <p:cNvSpPr txBox="1"/>
          <p:nvPr/>
        </p:nvSpPr>
        <p:spPr>
          <a:xfrm>
            <a:off x="1717361" y="1600424"/>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P-value</a:t>
            </a:r>
            <a:endParaRPr b="1" sz="800">
              <a:solidFill>
                <a:schemeClr val="lt1"/>
              </a:solidFill>
            </a:endParaRPr>
          </a:p>
          <a:p>
            <a:pPr indent="0" lvl="0" marL="0" rtl="0" algn="ctr">
              <a:spcBef>
                <a:spcPts val="0"/>
              </a:spcBef>
              <a:spcAft>
                <a:spcPts val="0"/>
              </a:spcAft>
              <a:buNone/>
            </a:pPr>
            <a:r>
              <a:rPr b="1" lang="en" sz="800">
                <a:solidFill>
                  <a:schemeClr val="lt1"/>
                </a:solidFill>
              </a:rPr>
              <a:t>2.861e-02</a:t>
            </a:r>
            <a:endParaRPr b="1" sz="800">
              <a:solidFill>
                <a:schemeClr val="lt1"/>
              </a:solidFill>
            </a:endParaRPr>
          </a:p>
        </p:txBody>
      </p:sp>
      <p:sp>
        <p:nvSpPr>
          <p:cNvPr id="792" name="Google Shape;792;p67"/>
          <p:cNvSpPr/>
          <p:nvPr/>
        </p:nvSpPr>
        <p:spPr>
          <a:xfrm>
            <a:off x="765375" y="2256304"/>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793" name="Google Shape;793;p67"/>
          <p:cNvSpPr txBox="1"/>
          <p:nvPr/>
        </p:nvSpPr>
        <p:spPr>
          <a:xfrm>
            <a:off x="765375" y="2429558"/>
            <a:ext cx="824700" cy="46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rPr>
              <a:t>Cramers_V</a:t>
            </a:r>
            <a:endParaRPr b="1" sz="800">
              <a:solidFill>
                <a:schemeClr val="lt1"/>
              </a:solidFill>
            </a:endParaRPr>
          </a:p>
          <a:p>
            <a:pPr indent="0" lvl="0" marL="0" marR="0" rtl="0" algn="ctr">
              <a:lnSpc>
                <a:spcPct val="100000"/>
              </a:lnSpc>
              <a:spcBef>
                <a:spcPts val="0"/>
              </a:spcBef>
              <a:spcAft>
                <a:spcPts val="0"/>
              </a:spcAft>
              <a:buNone/>
            </a:pPr>
            <a:r>
              <a:rPr b="1" lang="en" sz="800">
                <a:solidFill>
                  <a:schemeClr val="lt1"/>
                </a:solidFill>
              </a:rPr>
              <a:t>0.038</a:t>
            </a:r>
            <a:endParaRPr b="1" sz="1050">
              <a:solidFill>
                <a:srgbClr val="1F1F1F"/>
              </a:solidFill>
              <a:highlight>
                <a:srgbClr val="FFFFFF"/>
              </a:highlight>
              <a:latin typeface="Courier New"/>
              <a:ea typeface="Courier New"/>
              <a:cs typeface="Courier New"/>
              <a:sym typeface="Courier New"/>
            </a:endParaRPr>
          </a:p>
        </p:txBody>
      </p:sp>
      <p:pic>
        <p:nvPicPr>
          <p:cNvPr id="794" name="Google Shape;794;p67"/>
          <p:cNvPicPr preferRelativeResize="0"/>
          <p:nvPr/>
        </p:nvPicPr>
        <p:blipFill>
          <a:blip r:embed="rId3">
            <a:alphaModFix/>
          </a:blip>
          <a:stretch>
            <a:fillRect/>
          </a:stretch>
        </p:blipFill>
        <p:spPr>
          <a:xfrm>
            <a:off x="2984088" y="1414800"/>
            <a:ext cx="2388324" cy="1724675"/>
          </a:xfrm>
          <a:prstGeom prst="rect">
            <a:avLst/>
          </a:prstGeom>
          <a:noFill/>
          <a:ln>
            <a:noFill/>
          </a:ln>
        </p:spPr>
      </p:pic>
      <p:pic>
        <p:nvPicPr>
          <p:cNvPr id="795" name="Google Shape;795;p67"/>
          <p:cNvPicPr preferRelativeResize="0"/>
          <p:nvPr/>
        </p:nvPicPr>
        <p:blipFill>
          <a:blip r:embed="rId4">
            <a:alphaModFix/>
          </a:blip>
          <a:stretch>
            <a:fillRect/>
          </a:stretch>
        </p:blipFill>
        <p:spPr>
          <a:xfrm>
            <a:off x="5750274" y="1328850"/>
            <a:ext cx="2950574" cy="2069025"/>
          </a:xfrm>
          <a:prstGeom prst="rect">
            <a:avLst/>
          </a:prstGeom>
          <a:noFill/>
          <a:ln>
            <a:noFill/>
          </a:ln>
        </p:spPr>
      </p:pic>
      <p:pic>
        <p:nvPicPr>
          <p:cNvPr id="796" name="Google Shape;796;p67"/>
          <p:cNvPicPr preferRelativeResize="0"/>
          <p:nvPr/>
        </p:nvPicPr>
        <p:blipFill>
          <a:blip r:embed="rId5">
            <a:alphaModFix/>
          </a:blip>
          <a:stretch>
            <a:fillRect/>
          </a:stretch>
        </p:blipFill>
        <p:spPr>
          <a:xfrm>
            <a:off x="720009" y="3377825"/>
            <a:ext cx="5398841" cy="1356000"/>
          </a:xfrm>
          <a:prstGeom prst="rect">
            <a:avLst/>
          </a:prstGeom>
          <a:noFill/>
          <a:ln>
            <a:noFill/>
          </a:ln>
        </p:spPr>
      </p:pic>
      <p:pic>
        <p:nvPicPr>
          <p:cNvPr id="797" name="Google Shape;797;p67"/>
          <p:cNvPicPr preferRelativeResize="0"/>
          <p:nvPr/>
        </p:nvPicPr>
        <p:blipFill>
          <a:blip r:embed="rId6">
            <a:alphaModFix/>
          </a:blip>
          <a:stretch>
            <a:fillRect/>
          </a:stretch>
        </p:blipFill>
        <p:spPr>
          <a:xfrm>
            <a:off x="6369550" y="3550267"/>
            <a:ext cx="2131875" cy="1117308"/>
          </a:xfrm>
          <a:prstGeom prst="rect">
            <a:avLst/>
          </a:prstGeom>
          <a:noFill/>
          <a:ln>
            <a:noFill/>
          </a:ln>
        </p:spPr>
      </p:pic>
      <p:sp>
        <p:nvSpPr>
          <p:cNvPr id="798" name="Google Shape;798;p67"/>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99" name="Google Shape;799;p67"/>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36</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8"/>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Quantitatif-Qualitatif</a:t>
            </a:r>
            <a:endParaRPr sz="2000"/>
          </a:p>
        </p:txBody>
      </p:sp>
      <p:pic>
        <p:nvPicPr>
          <p:cNvPr id="805" name="Google Shape;805;p68"/>
          <p:cNvPicPr preferRelativeResize="0"/>
          <p:nvPr/>
        </p:nvPicPr>
        <p:blipFill>
          <a:blip r:embed="rId3">
            <a:alphaModFix/>
          </a:blip>
          <a:stretch>
            <a:fillRect/>
          </a:stretch>
        </p:blipFill>
        <p:spPr>
          <a:xfrm>
            <a:off x="2517475" y="1459400"/>
            <a:ext cx="3864024" cy="3073651"/>
          </a:xfrm>
          <a:prstGeom prst="rect">
            <a:avLst/>
          </a:prstGeom>
          <a:noFill/>
          <a:ln>
            <a:noFill/>
          </a:ln>
        </p:spPr>
      </p:pic>
      <p:sp>
        <p:nvSpPr>
          <p:cNvPr id="806" name="Google Shape;806;p68"/>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807" name="Google Shape;807;p68"/>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37</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3"/>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35" name="Google Shape;335;p33"/>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9"/>
          <p:cNvSpPr txBox="1"/>
          <p:nvPr>
            <p:ph idx="4" type="subTitle"/>
          </p:nvPr>
        </p:nvSpPr>
        <p:spPr>
          <a:xfrm>
            <a:off x="773525" y="1000275"/>
            <a:ext cx="8195400" cy="205500"/>
          </a:xfrm>
          <a:prstGeom prst="rect">
            <a:avLst/>
          </a:prstGeom>
        </p:spPr>
        <p:txBody>
          <a:bodyPr anchorCtr="0" anchor="b" bIns="91425" lIns="91425" spcFirstLastPara="1" rIns="91425" wrap="square" tIns="91425">
            <a:noAutofit/>
          </a:bodyPr>
          <a:lstStyle/>
          <a:p>
            <a:pPr indent="0" lvl="0" marL="0" marR="0" rtl="0" algn="l">
              <a:lnSpc>
                <a:spcPct val="115000"/>
              </a:lnSpc>
              <a:spcBef>
                <a:spcPts val="0"/>
              </a:spcBef>
              <a:spcAft>
                <a:spcPts val="0"/>
              </a:spcAft>
              <a:buNone/>
            </a:pPr>
            <a:r>
              <a:rPr lang="en" sz="1400"/>
              <a:t>Étape 1 : Filtrage initial avec le Test ANOVA</a:t>
            </a:r>
            <a:endParaRPr/>
          </a:p>
        </p:txBody>
      </p:sp>
      <p:sp>
        <p:nvSpPr>
          <p:cNvPr id="813" name="Google Shape;813;p69"/>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Quantitatif-Qualitatif</a:t>
            </a:r>
            <a:endParaRPr sz="2000"/>
          </a:p>
        </p:txBody>
      </p:sp>
      <p:sp>
        <p:nvSpPr>
          <p:cNvPr id="814" name="Google Shape;814;p69"/>
          <p:cNvSpPr txBox="1"/>
          <p:nvPr/>
        </p:nvSpPr>
        <p:spPr>
          <a:xfrm>
            <a:off x="923725" y="1027150"/>
            <a:ext cx="2728500" cy="2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700"/>
              </a:spcBef>
              <a:spcAft>
                <a:spcPts val="700"/>
              </a:spcAft>
              <a:buNone/>
            </a:pPr>
            <a:r>
              <a:rPr b="1" lang="en" sz="900">
                <a:solidFill>
                  <a:srgbClr val="1F1F1F"/>
                </a:solidFill>
                <a:highlight>
                  <a:srgbClr val="FFFFFF"/>
                </a:highlight>
                <a:latin typeface="Roboto"/>
                <a:ea typeface="Roboto"/>
                <a:cs typeface="Roboto"/>
                <a:sym typeface="Roboto"/>
              </a:rPr>
              <a:t>Filtrag 1 : Test ANOVA </a:t>
            </a:r>
            <a:endParaRPr b="1" sz="900">
              <a:solidFill>
                <a:schemeClr val="dk1"/>
              </a:solidFill>
              <a:latin typeface="Hanken Grotesk"/>
              <a:ea typeface="Hanken Grotesk"/>
              <a:cs typeface="Hanken Grotesk"/>
              <a:sym typeface="Hanken Grotesk"/>
            </a:endParaRPr>
          </a:p>
        </p:txBody>
      </p:sp>
      <p:sp>
        <p:nvSpPr>
          <p:cNvPr id="815" name="Google Shape;815;p69"/>
          <p:cNvSpPr txBox="1"/>
          <p:nvPr/>
        </p:nvSpPr>
        <p:spPr>
          <a:xfrm>
            <a:off x="4761525" y="1166775"/>
            <a:ext cx="40683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b="1" lang="en" sz="900">
                <a:solidFill>
                  <a:srgbClr val="1F1F1F"/>
                </a:solidFill>
                <a:highlight>
                  <a:srgbClr val="FFFFFF"/>
                </a:highlight>
                <a:latin typeface="Roboto"/>
                <a:ea typeface="Roboto"/>
                <a:cs typeface="Roboto"/>
                <a:sym typeface="Roboto"/>
              </a:rPr>
              <a:t>Filtrag 2 : Test de </a:t>
            </a:r>
            <a:r>
              <a:rPr b="1" lang="en" sz="900">
                <a:solidFill>
                  <a:srgbClr val="1F1F1F"/>
                </a:solidFill>
                <a:highlight>
                  <a:srgbClr val="FFFFFF"/>
                </a:highlight>
                <a:latin typeface="Roboto"/>
                <a:ea typeface="Roboto"/>
                <a:cs typeface="Roboto"/>
                <a:sym typeface="Roboto"/>
              </a:rPr>
              <a:t>T-Student &amp; mesure d’Eta Squared</a:t>
            </a:r>
            <a:endParaRPr b="1" sz="900">
              <a:solidFill>
                <a:srgbClr val="1F1F1F"/>
              </a:solidFill>
              <a:highlight>
                <a:srgbClr val="FFFFFF"/>
              </a:highlight>
              <a:latin typeface="Roboto"/>
              <a:ea typeface="Roboto"/>
              <a:cs typeface="Roboto"/>
              <a:sym typeface="Roboto"/>
            </a:endParaRPr>
          </a:p>
        </p:txBody>
      </p:sp>
      <p:pic>
        <p:nvPicPr>
          <p:cNvPr id="816" name="Google Shape;816;p69"/>
          <p:cNvPicPr preferRelativeResize="0"/>
          <p:nvPr/>
        </p:nvPicPr>
        <p:blipFill>
          <a:blip r:embed="rId3">
            <a:alphaModFix/>
          </a:blip>
          <a:stretch>
            <a:fillRect/>
          </a:stretch>
        </p:blipFill>
        <p:spPr>
          <a:xfrm>
            <a:off x="858350" y="1463650"/>
            <a:ext cx="2311648" cy="2009050"/>
          </a:xfrm>
          <a:prstGeom prst="rect">
            <a:avLst/>
          </a:prstGeom>
          <a:noFill/>
          <a:ln>
            <a:noFill/>
          </a:ln>
        </p:spPr>
      </p:pic>
      <p:sp>
        <p:nvSpPr>
          <p:cNvPr id="817" name="Google Shape;817;p69"/>
          <p:cNvSpPr txBox="1"/>
          <p:nvPr/>
        </p:nvSpPr>
        <p:spPr>
          <a:xfrm>
            <a:off x="1183150" y="3542825"/>
            <a:ext cx="1447200" cy="6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Hanken Grotesk"/>
                <a:ea typeface="Hanken Grotesk"/>
                <a:cs typeface="Hanken Grotesk"/>
                <a:sym typeface="Hanken Grotesk"/>
              </a:rPr>
              <a:t>+</a:t>
            </a:r>
            <a:endParaRPr sz="800">
              <a:solidFill>
                <a:schemeClr val="dk1"/>
              </a:solidFill>
              <a:latin typeface="Hanken Grotesk"/>
              <a:ea typeface="Hanken Grotesk"/>
              <a:cs typeface="Hanken Grotesk"/>
              <a:sym typeface="Hanken Grotesk"/>
            </a:endParaRPr>
          </a:p>
          <a:p>
            <a:pPr indent="0" lvl="0" marL="0" rtl="0" algn="ctr">
              <a:spcBef>
                <a:spcPts val="0"/>
              </a:spcBef>
              <a:spcAft>
                <a:spcPts val="0"/>
              </a:spcAft>
              <a:buNone/>
            </a:pPr>
            <a:r>
              <a:rPr lang="en" sz="800">
                <a:solidFill>
                  <a:schemeClr val="dk1"/>
                </a:solidFill>
                <a:latin typeface="Hanken Grotesk"/>
                <a:ea typeface="Hanken Grotesk"/>
                <a:cs typeface="Hanken Grotesk"/>
                <a:sym typeface="Hanken Grotesk"/>
              </a:rPr>
              <a:t>Résultat du l’analyse Quantitatif-Quantitatif fait précédemment</a:t>
            </a:r>
            <a:endParaRPr sz="800">
              <a:solidFill>
                <a:schemeClr val="dk1"/>
              </a:solidFill>
              <a:latin typeface="Hanken Grotesk"/>
              <a:ea typeface="Hanken Grotesk"/>
              <a:cs typeface="Hanken Grotesk"/>
              <a:sym typeface="Hanken Grotesk"/>
            </a:endParaRPr>
          </a:p>
        </p:txBody>
      </p:sp>
      <p:sp>
        <p:nvSpPr>
          <p:cNvPr id="818" name="Google Shape;818;p69"/>
          <p:cNvSpPr/>
          <p:nvPr/>
        </p:nvSpPr>
        <p:spPr>
          <a:xfrm>
            <a:off x="784175" y="1587825"/>
            <a:ext cx="2460000" cy="144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19" name="Google Shape;819;p69"/>
          <p:cNvPicPr preferRelativeResize="0"/>
          <p:nvPr/>
        </p:nvPicPr>
        <p:blipFill>
          <a:blip r:embed="rId4">
            <a:alphaModFix/>
          </a:blip>
          <a:stretch>
            <a:fillRect/>
          </a:stretch>
        </p:blipFill>
        <p:spPr>
          <a:xfrm>
            <a:off x="4826813" y="1508075"/>
            <a:ext cx="2832563" cy="1775146"/>
          </a:xfrm>
          <a:prstGeom prst="rect">
            <a:avLst/>
          </a:prstGeom>
          <a:noFill/>
          <a:ln>
            <a:noFill/>
          </a:ln>
        </p:spPr>
      </p:pic>
      <p:sp>
        <p:nvSpPr>
          <p:cNvPr id="820" name="Google Shape;820;p69"/>
          <p:cNvSpPr/>
          <p:nvPr/>
        </p:nvSpPr>
        <p:spPr>
          <a:xfrm>
            <a:off x="4826825" y="1670850"/>
            <a:ext cx="2832600" cy="144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821" name="Google Shape;821;p69"/>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822" name="Google Shape;822;p69"/>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38</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0"/>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Quantitatif-Qualitatif</a:t>
            </a:r>
            <a:endParaRPr sz="2000"/>
          </a:p>
        </p:txBody>
      </p:sp>
      <p:sp>
        <p:nvSpPr>
          <p:cNvPr id="828" name="Google Shape;828;p70"/>
          <p:cNvSpPr txBox="1"/>
          <p:nvPr>
            <p:ph idx="4" type="subTitle"/>
          </p:nvPr>
        </p:nvSpPr>
        <p:spPr>
          <a:xfrm>
            <a:off x="765375" y="902250"/>
            <a:ext cx="819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2- Analyse descriptive des variables retenues</a:t>
            </a:r>
            <a:endParaRPr sz="1400"/>
          </a:p>
        </p:txBody>
      </p:sp>
      <p:sp>
        <p:nvSpPr>
          <p:cNvPr id="829" name="Google Shape;829;p70"/>
          <p:cNvSpPr txBox="1"/>
          <p:nvPr>
            <p:ph idx="4" type="subTitle"/>
          </p:nvPr>
        </p:nvSpPr>
        <p:spPr>
          <a:xfrm>
            <a:off x="765375" y="1069650"/>
            <a:ext cx="4406700" cy="3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00"/>
              <a:t>Exemple de paire 1 : Attrition &amp; Age</a:t>
            </a:r>
            <a:endParaRPr sz="1000"/>
          </a:p>
        </p:txBody>
      </p:sp>
      <p:sp>
        <p:nvSpPr>
          <p:cNvPr id="830" name="Google Shape;830;p70"/>
          <p:cNvSpPr/>
          <p:nvPr/>
        </p:nvSpPr>
        <p:spPr>
          <a:xfrm>
            <a:off x="765375"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831" name="Google Shape;831;p70"/>
          <p:cNvSpPr txBox="1"/>
          <p:nvPr/>
        </p:nvSpPr>
        <p:spPr>
          <a:xfrm>
            <a:off x="802587" y="1485824"/>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ANOVA</a:t>
            </a:r>
            <a:r>
              <a:rPr lang="en" sz="800">
                <a:solidFill>
                  <a:schemeClr val="lt1"/>
                </a:solidFill>
              </a:rPr>
              <a:t> </a:t>
            </a:r>
            <a:endParaRPr sz="800">
              <a:solidFill>
                <a:schemeClr val="lt1"/>
              </a:solidFill>
            </a:endParaRPr>
          </a:p>
          <a:p>
            <a:pPr indent="0" lvl="0" marL="0" marR="0" rtl="0" algn="ctr">
              <a:lnSpc>
                <a:spcPct val="100000"/>
              </a:lnSpc>
              <a:spcBef>
                <a:spcPts val="0"/>
              </a:spcBef>
              <a:spcAft>
                <a:spcPts val="0"/>
              </a:spcAft>
              <a:buNone/>
            </a:pPr>
            <a:r>
              <a:rPr b="1" lang="en" sz="800">
                <a:solidFill>
                  <a:schemeClr val="lt1"/>
                </a:solidFill>
              </a:rPr>
              <a:t>P-value:</a:t>
            </a:r>
            <a:endParaRPr b="1" sz="800">
              <a:solidFill>
                <a:schemeClr val="lt1"/>
              </a:solidFill>
            </a:endParaRPr>
          </a:p>
          <a:p>
            <a:pPr indent="0" lvl="0" marL="0" marR="0" rtl="0" algn="ctr">
              <a:lnSpc>
                <a:spcPct val="100000"/>
              </a:lnSpc>
              <a:spcBef>
                <a:spcPts val="0"/>
              </a:spcBef>
              <a:spcAft>
                <a:spcPts val="0"/>
              </a:spcAft>
              <a:buNone/>
            </a:pPr>
            <a:r>
              <a:rPr b="1" lang="en" sz="800">
                <a:solidFill>
                  <a:schemeClr val="lt1"/>
                </a:solidFill>
              </a:rPr>
              <a:t>1.996802e-26</a:t>
            </a:r>
            <a:endParaRPr sz="800">
              <a:solidFill>
                <a:schemeClr val="lt1"/>
              </a:solidFill>
              <a:latin typeface="Hanken Grotesk"/>
              <a:ea typeface="Hanken Grotesk"/>
              <a:cs typeface="Hanken Grotesk"/>
              <a:sym typeface="Hanken Grotesk"/>
            </a:endParaRPr>
          </a:p>
        </p:txBody>
      </p:sp>
      <p:sp>
        <p:nvSpPr>
          <p:cNvPr id="832" name="Google Shape;832;p70"/>
          <p:cNvSpPr/>
          <p:nvPr/>
        </p:nvSpPr>
        <p:spPr>
          <a:xfrm>
            <a:off x="1680148"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833" name="Google Shape;833;p70"/>
          <p:cNvSpPr txBox="1"/>
          <p:nvPr/>
        </p:nvSpPr>
        <p:spPr>
          <a:xfrm>
            <a:off x="1717361" y="1396949"/>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endParaRPr>
          </a:p>
          <a:p>
            <a:pPr indent="0" lvl="0" marL="0" rtl="0" algn="ctr">
              <a:spcBef>
                <a:spcPts val="0"/>
              </a:spcBef>
              <a:spcAft>
                <a:spcPts val="0"/>
              </a:spcAft>
              <a:buNone/>
            </a:pPr>
            <a:r>
              <a:rPr b="1" lang="en" sz="800">
                <a:solidFill>
                  <a:schemeClr val="lt1"/>
                </a:solidFill>
              </a:rPr>
              <a:t>T-student</a:t>
            </a:r>
            <a:endParaRPr b="1" sz="800">
              <a:solidFill>
                <a:schemeClr val="lt1"/>
              </a:solidFill>
            </a:endParaRPr>
          </a:p>
          <a:p>
            <a:pPr indent="0" lvl="0" marL="0" rtl="0" algn="ctr">
              <a:spcBef>
                <a:spcPts val="0"/>
              </a:spcBef>
              <a:spcAft>
                <a:spcPts val="0"/>
              </a:spcAft>
              <a:buNone/>
            </a:pPr>
            <a:r>
              <a:rPr b="1" lang="en" sz="800">
                <a:solidFill>
                  <a:schemeClr val="lt1"/>
                </a:solidFill>
              </a:rPr>
              <a:t>P-value</a:t>
            </a:r>
            <a:endParaRPr b="1" sz="800">
              <a:solidFill>
                <a:schemeClr val="lt1"/>
              </a:solidFill>
            </a:endParaRPr>
          </a:p>
          <a:p>
            <a:pPr indent="0" lvl="0" marL="0" rtl="0" algn="ctr">
              <a:spcBef>
                <a:spcPts val="0"/>
              </a:spcBef>
              <a:spcAft>
                <a:spcPts val="0"/>
              </a:spcAft>
              <a:buNone/>
            </a:pPr>
            <a:r>
              <a:rPr b="1" lang="en" sz="800">
                <a:solidFill>
                  <a:schemeClr val="lt1"/>
                </a:solidFill>
              </a:rPr>
              <a:t>6.951053e-23</a:t>
            </a:r>
            <a:endParaRPr b="1" sz="800">
              <a:solidFill>
                <a:schemeClr val="lt1"/>
              </a:solidFill>
            </a:endParaRPr>
          </a:p>
        </p:txBody>
      </p:sp>
      <p:sp>
        <p:nvSpPr>
          <p:cNvPr id="834" name="Google Shape;834;p70"/>
          <p:cNvSpPr/>
          <p:nvPr/>
        </p:nvSpPr>
        <p:spPr>
          <a:xfrm>
            <a:off x="765375" y="2256304"/>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835" name="Google Shape;835;p70"/>
          <p:cNvSpPr txBox="1"/>
          <p:nvPr/>
        </p:nvSpPr>
        <p:spPr>
          <a:xfrm>
            <a:off x="765375" y="2429558"/>
            <a:ext cx="824700" cy="46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rPr>
              <a:t>Eta Squared</a:t>
            </a:r>
            <a:endParaRPr b="1" sz="800">
              <a:solidFill>
                <a:schemeClr val="lt1"/>
              </a:solidFill>
            </a:endParaRPr>
          </a:p>
          <a:p>
            <a:pPr indent="0" lvl="0" marL="0" marR="0" rtl="0" algn="ctr">
              <a:lnSpc>
                <a:spcPct val="100000"/>
              </a:lnSpc>
              <a:spcBef>
                <a:spcPts val="0"/>
              </a:spcBef>
              <a:spcAft>
                <a:spcPts val="0"/>
              </a:spcAft>
              <a:buNone/>
            </a:pPr>
            <a:r>
              <a:rPr b="1" lang="en" sz="800">
                <a:solidFill>
                  <a:schemeClr val="lt1"/>
                </a:solidFill>
              </a:rPr>
              <a:t>0.022649</a:t>
            </a:r>
            <a:endParaRPr b="1" sz="1050">
              <a:solidFill>
                <a:srgbClr val="1F1F1F"/>
              </a:solidFill>
              <a:highlight>
                <a:srgbClr val="FFFFFF"/>
              </a:highlight>
              <a:latin typeface="Courier New"/>
              <a:ea typeface="Courier New"/>
              <a:cs typeface="Courier New"/>
              <a:sym typeface="Courier New"/>
            </a:endParaRPr>
          </a:p>
        </p:txBody>
      </p:sp>
      <p:pic>
        <p:nvPicPr>
          <p:cNvPr id="836" name="Google Shape;836;p70"/>
          <p:cNvPicPr preferRelativeResize="0"/>
          <p:nvPr/>
        </p:nvPicPr>
        <p:blipFill>
          <a:blip r:embed="rId3">
            <a:alphaModFix/>
          </a:blip>
          <a:stretch>
            <a:fillRect/>
          </a:stretch>
        </p:blipFill>
        <p:spPr>
          <a:xfrm>
            <a:off x="2838151" y="1396949"/>
            <a:ext cx="2538100" cy="1666950"/>
          </a:xfrm>
          <a:prstGeom prst="rect">
            <a:avLst/>
          </a:prstGeom>
          <a:noFill/>
          <a:ln>
            <a:noFill/>
          </a:ln>
        </p:spPr>
      </p:pic>
      <p:pic>
        <p:nvPicPr>
          <p:cNvPr id="837" name="Google Shape;837;p70"/>
          <p:cNvPicPr preferRelativeResize="0"/>
          <p:nvPr/>
        </p:nvPicPr>
        <p:blipFill>
          <a:blip r:embed="rId4">
            <a:alphaModFix/>
          </a:blip>
          <a:stretch>
            <a:fillRect/>
          </a:stretch>
        </p:blipFill>
        <p:spPr>
          <a:xfrm>
            <a:off x="5709550" y="1396950"/>
            <a:ext cx="2748984" cy="1724987"/>
          </a:xfrm>
          <a:prstGeom prst="rect">
            <a:avLst/>
          </a:prstGeom>
          <a:noFill/>
          <a:ln>
            <a:noFill/>
          </a:ln>
        </p:spPr>
      </p:pic>
      <p:pic>
        <p:nvPicPr>
          <p:cNvPr id="838" name="Google Shape;838;p70"/>
          <p:cNvPicPr preferRelativeResize="0"/>
          <p:nvPr/>
        </p:nvPicPr>
        <p:blipFill>
          <a:blip r:embed="rId5">
            <a:alphaModFix/>
          </a:blip>
          <a:stretch>
            <a:fillRect/>
          </a:stretch>
        </p:blipFill>
        <p:spPr>
          <a:xfrm>
            <a:off x="901250" y="3192275"/>
            <a:ext cx="2327092" cy="1480875"/>
          </a:xfrm>
          <a:prstGeom prst="rect">
            <a:avLst/>
          </a:prstGeom>
          <a:noFill/>
          <a:ln>
            <a:noFill/>
          </a:ln>
        </p:spPr>
      </p:pic>
      <p:pic>
        <p:nvPicPr>
          <p:cNvPr id="839" name="Google Shape;839;p70"/>
          <p:cNvPicPr preferRelativeResize="0"/>
          <p:nvPr/>
        </p:nvPicPr>
        <p:blipFill>
          <a:blip r:embed="rId6">
            <a:alphaModFix/>
          </a:blip>
          <a:stretch>
            <a:fillRect/>
          </a:stretch>
        </p:blipFill>
        <p:spPr>
          <a:xfrm>
            <a:off x="3491250" y="3192275"/>
            <a:ext cx="1885005" cy="1480875"/>
          </a:xfrm>
          <a:prstGeom prst="rect">
            <a:avLst/>
          </a:prstGeom>
          <a:noFill/>
          <a:ln>
            <a:noFill/>
          </a:ln>
        </p:spPr>
      </p:pic>
      <p:pic>
        <p:nvPicPr>
          <p:cNvPr id="840" name="Google Shape;840;p70"/>
          <p:cNvPicPr preferRelativeResize="0"/>
          <p:nvPr/>
        </p:nvPicPr>
        <p:blipFill>
          <a:blip r:embed="rId7">
            <a:alphaModFix/>
          </a:blip>
          <a:stretch>
            <a:fillRect/>
          </a:stretch>
        </p:blipFill>
        <p:spPr>
          <a:xfrm>
            <a:off x="5896800" y="3192275"/>
            <a:ext cx="2050075" cy="1612600"/>
          </a:xfrm>
          <a:prstGeom prst="rect">
            <a:avLst/>
          </a:prstGeom>
          <a:noFill/>
          <a:ln>
            <a:noFill/>
          </a:ln>
        </p:spPr>
      </p:pic>
      <p:sp>
        <p:nvSpPr>
          <p:cNvPr id="841" name="Google Shape;841;p70"/>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842" name="Google Shape;842;p70"/>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39</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1"/>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Quantitatif-Qualitatif</a:t>
            </a:r>
            <a:endParaRPr sz="2000"/>
          </a:p>
        </p:txBody>
      </p:sp>
      <p:sp>
        <p:nvSpPr>
          <p:cNvPr id="848" name="Google Shape;848;p71"/>
          <p:cNvSpPr txBox="1"/>
          <p:nvPr>
            <p:ph idx="4" type="subTitle"/>
          </p:nvPr>
        </p:nvSpPr>
        <p:spPr>
          <a:xfrm>
            <a:off x="765375" y="902250"/>
            <a:ext cx="819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2- Analyse descriptive des variables retenues</a:t>
            </a:r>
            <a:endParaRPr sz="1400"/>
          </a:p>
        </p:txBody>
      </p:sp>
      <p:sp>
        <p:nvSpPr>
          <p:cNvPr id="849" name="Google Shape;849;p71"/>
          <p:cNvSpPr txBox="1"/>
          <p:nvPr>
            <p:ph idx="4" type="subTitle"/>
          </p:nvPr>
        </p:nvSpPr>
        <p:spPr>
          <a:xfrm>
            <a:off x="765375" y="1069650"/>
            <a:ext cx="4406700" cy="3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00"/>
              <a:t>Exemple de paire 2 : Attrition &amp; MonthlyIncome</a:t>
            </a:r>
            <a:endParaRPr sz="1000"/>
          </a:p>
        </p:txBody>
      </p:sp>
      <p:sp>
        <p:nvSpPr>
          <p:cNvPr id="850" name="Google Shape;850;p71"/>
          <p:cNvSpPr/>
          <p:nvPr/>
        </p:nvSpPr>
        <p:spPr>
          <a:xfrm>
            <a:off x="765375"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851" name="Google Shape;851;p71"/>
          <p:cNvSpPr txBox="1"/>
          <p:nvPr/>
        </p:nvSpPr>
        <p:spPr>
          <a:xfrm>
            <a:off x="802587" y="1485824"/>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ANOVA</a:t>
            </a:r>
            <a:r>
              <a:rPr lang="en" sz="800">
                <a:solidFill>
                  <a:schemeClr val="lt1"/>
                </a:solidFill>
              </a:rPr>
              <a:t> </a:t>
            </a:r>
            <a:endParaRPr sz="800">
              <a:solidFill>
                <a:schemeClr val="lt1"/>
              </a:solidFill>
            </a:endParaRPr>
          </a:p>
          <a:p>
            <a:pPr indent="0" lvl="0" marL="0" marR="0" rtl="0" algn="ctr">
              <a:lnSpc>
                <a:spcPct val="100000"/>
              </a:lnSpc>
              <a:spcBef>
                <a:spcPts val="0"/>
              </a:spcBef>
              <a:spcAft>
                <a:spcPts val="0"/>
              </a:spcAft>
              <a:buNone/>
            </a:pPr>
            <a:r>
              <a:rPr b="1" lang="en" sz="800">
                <a:solidFill>
                  <a:schemeClr val="lt1"/>
                </a:solidFill>
              </a:rPr>
              <a:t>P-value:</a:t>
            </a:r>
            <a:endParaRPr b="1" sz="800">
              <a:solidFill>
                <a:schemeClr val="lt1"/>
              </a:solidFill>
            </a:endParaRPr>
          </a:p>
          <a:p>
            <a:pPr indent="0" lvl="0" marL="0" marR="0" rtl="0" algn="ctr">
              <a:lnSpc>
                <a:spcPct val="100000"/>
              </a:lnSpc>
              <a:spcBef>
                <a:spcPts val="0"/>
              </a:spcBef>
              <a:spcAft>
                <a:spcPts val="0"/>
              </a:spcAft>
              <a:buNone/>
            </a:pPr>
            <a:r>
              <a:rPr b="1" lang="en" sz="800">
                <a:solidFill>
                  <a:schemeClr val="lt1"/>
                </a:solidFill>
              </a:rPr>
              <a:t>3.842748e-02</a:t>
            </a:r>
            <a:endParaRPr sz="800">
              <a:solidFill>
                <a:schemeClr val="lt1"/>
              </a:solidFill>
              <a:latin typeface="Hanken Grotesk"/>
              <a:ea typeface="Hanken Grotesk"/>
              <a:cs typeface="Hanken Grotesk"/>
              <a:sym typeface="Hanken Grotesk"/>
            </a:endParaRPr>
          </a:p>
        </p:txBody>
      </p:sp>
      <p:sp>
        <p:nvSpPr>
          <p:cNvPr id="852" name="Google Shape;852;p71"/>
          <p:cNvSpPr/>
          <p:nvPr/>
        </p:nvSpPr>
        <p:spPr>
          <a:xfrm>
            <a:off x="1680148" y="1396950"/>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853" name="Google Shape;853;p71"/>
          <p:cNvSpPr txBox="1"/>
          <p:nvPr/>
        </p:nvSpPr>
        <p:spPr>
          <a:xfrm>
            <a:off x="1717361" y="1396949"/>
            <a:ext cx="7503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endParaRPr>
          </a:p>
          <a:p>
            <a:pPr indent="0" lvl="0" marL="0" rtl="0" algn="ctr">
              <a:spcBef>
                <a:spcPts val="0"/>
              </a:spcBef>
              <a:spcAft>
                <a:spcPts val="0"/>
              </a:spcAft>
              <a:buNone/>
            </a:pPr>
            <a:r>
              <a:rPr b="1" lang="en" sz="800">
                <a:solidFill>
                  <a:schemeClr val="lt1"/>
                </a:solidFill>
              </a:rPr>
              <a:t>T-student</a:t>
            </a:r>
            <a:endParaRPr b="1" sz="800">
              <a:solidFill>
                <a:schemeClr val="lt1"/>
              </a:solidFill>
            </a:endParaRPr>
          </a:p>
          <a:p>
            <a:pPr indent="0" lvl="0" marL="0" rtl="0" algn="ctr">
              <a:spcBef>
                <a:spcPts val="0"/>
              </a:spcBef>
              <a:spcAft>
                <a:spcPts val="0"/>
              </a:spcAft>
              <a:buNone/>
            </a:pPr>
            <a:r>
              <a:rPr b="1" lang="en" sz="800">
                <a:solidFill>
                  <a:schemeClr val="lt1"/>
                </a:solidFill>
              </a:rPr>
              <a:t>P-value*</a:t>
            </a:r>
            <a:endParaRPr b="1" sz="800">
              <a:solidFill>
                <a:schemeClr val="lt1"/>
              </a:solidFill>
            </a:endParaRPr>
          </a:p>
          <a:p>
            <a:pPr indent="0" lvl="0" marL="0" rtl="0" algn="ctr">
              <a:spcBef>
                <a:spcPts val="0"/>
              </a:spcBef>
              <a:spcAft>
                <a:spcPts val="0"/>
              </a:spcAft>
              <a:buNone/>
            </a:pPr>
            <a:r>
              <a:rPr b="1" lang="en" sz="800">
                <a:solidFill>
                  <a:schemeClr val="lt1"/>
                </a:solidFill>
              </a:rPr>
              <a:t>3.146622e-0</a:t>
            </a:r>
            <a:r>
              <a:rPr b="1" lang="en" sz="800">
                <a:solidFill>
                  <a:schemeClr val="lt1"/>
                </a:solidFill>
              </a:rPr>
              <a:t>2</a:t>
            </a:r>
            <a:endParaRPr b="1" sz="800">
              <a:solidFill>
                <a:schemeClr val="lt1"/>
              </a:solidFill>
            </a:endParaRPr>
          </a:p>
          <a:p>
            <a:pPr indent="0" lvl="0" marL="0" rtl="0" algn="r">
              <a:lnSpc>
                <a:spcPct val="115000"/>
              </a:lnSpc>
              <a:spcBef>
                <a:spcPts val="0"/>
              </a:spcBef>
              <a:spcAft>
                <a:spcPts val="0"/>
              </a:spcAft>
              <a:buNone/>
            </a:pPr>
            <a:r>
              <a:t/>
            </a:r>
            <a:endParaRPr sz="1050">
              <a:solidFill>
                <a:srgbClr val="1F1F1F"/>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b="1" sz="800">
              <a:solidFill>
                <a:schemeClr val="lt1"/>
              </a:solidFill>
            </a:endParaRPr>
          </a:p>
        </p:txBody>
      </p:sp>
      <p:sp>
        <p:nvSpPr>
          <p:cNvPr id="854" name="Google Shape;854;p71"/>
          <p:cNvSpPr/>
          <p:nvPr/>
        </p:nvSpPr>
        <p:spPr>
          <a:xfrm>
            <a:off x="765375" y="2256304"/>
            <a:ext cx="824700" cy="807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Hanken Grotesk"/>
              <a:ea typeface="Hanken Grotesk"/>
              <a:cs typeface="Hanken Grotesk"/>
              <a:sym typeface="Hanken Grotesk"/>
            </a:endParaRPr>
          </a:p>
        </p:txBody>
      </p:sp>
      <p:sp>
        <p:nvSpPr>
          <p:cNvPr id="855" name="Google Shape;855;p71"/>
          <p:cNvSpPr txBox="1"/>
          <p:nvPr/>
        </p:nvSpPr>
        <p:spPr>
          <a:xfrm>
            <a:off x="765375" y="2429558"/>
            <a:ext cx="824700" cy="46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rPr>
              <a:t>Eta Squared</a:t>
            </a:r>
            <a:endParaRPr b="1" sz="800">
              <a:solidFill>
                <a:schemeClr val="lt1"/>
              </a:solidFill>
            </a:endParaRPr>
          </a:p>
          <a:p>
            <a:pPr indent="0" lvl="0" marL="0" marR="0" rtl="0" algn="ctr">
              <a:lnSpc>
                <a:spcPct val="100000"/>
              </a:lnSpc>
              <a:spcBef>
                <a:spcPts val="0"/>
              </a:spcBef>
              <a:spcAft>
                <a:spcPts val="0"/>
              </a:spcAft>
              <a:buNone/>
            </a:pPr>
            <a:r>
              <a:rPr b="1" lang="en" sz="800">
                <a:solidFill>
                  <a:schemeClr val="lt1"/>
                </a:solidFill>
              </a:rPr>
              <a:t>0.001051</a:t>
            </a:r>
            <a:endParaRPr b="1" sz="800">
              <a:solidFill>
                <a:schemeClr val="lt1"/>
              </a:solidFill>
            </a:endParaRPr>
          </a:p>
          <a:p>
            <a:pPr indent="0" lvl="0" marL="0" rtl="0" algn="r">
              <a:lnSpc>
                <a:spcPct val="115000"/>
              </a:lnSpc>
              <a:spcBef>
                <a:spcPts val="0"/>
              </a:spcBef>
              <a:spcAft>
                <a:spcPts val="0"/>
              </a:spcAft>
              <a:buNone/>
            </a:pPr>
            <a:r>
              <a:t/>
            </a:r>
            <a:endParaRPr sz="1050">
              <a:solidFill>
                <a:srgbClr val="1F1F1F"/>
              </a:solidFill>
              <a:highlight>
                <a:srgbClr val="FFFFFF"/>
              </a:highlight>
              <a:latin typeface="Roboto"/>
              <a:ea typeface="Roboto"/>
              <a:cs typeface="Roboto"/>
              <a:sym typeface="Roboto"/>
            </a:endParaRPr>
          </a:p>
          <a:p>
            <a:pPr indent="0" lvl="0" marL="0" marR="0" rtl="0" algn="ctr">
              <a:lnSpc>
                <a:spcPct val="100000"/>
              </a:lnSpc>
              <a:spcBef>
                <a:spcPts val="0"/>
              </a:spcBef>
              <a:spcAft>
                <a:spcPts val="0"/>
              </a:spcAft>
              <a:buNone/>
            </a:pPr>
            <a:r>
              <a:t/>
            </a:r>
            <a:endParaRPr b="1" sz="800">
              <a:solidFill>
                <a:schemeClr val="lt1"/>
              </a:solidFill>
            </a:endParaRPr>
          </a:p>
        </p:txBody>
      </p:sp>
      <p:pic>
        <p:nvPicPr>
          <p:cNvPr id="856" name="Google Shape;856;p71"/>
          <p:cNvPicPr preferRelativeResize="0"/>
          <p:nvPr/>
        </p:nvPicPr>
        <p:blipFill>
          <a:blip r:embed="rId3">
            <a:alphaModFix/>
          </a:blip>
          <a:stretch>
            <a:fillRect/>
          </a:stretch>
        </p:blipFill>
        <p:spPr>
          <a:xfrm>
            <a:off x="2825124" y="1484525"/>
            <a:ext cx="2771566" cy="1724976"/>
          </a:xfrm>
          <a:prstGeom prst="rect">
            <a:avLst/>
          </a:prstGeom>
          <a:noFill/>
          <a:ln>
            <a:noFill/>
          </a:ln>
        </p:spPr>
      </p:pic>
      <p:pic>
        <p:nvPicPr>
          <p:cNvPr id="857" name="Google Shape;857;p71"/>
          <p:cNvPicPr preferRelativeResize="0"/>
          <p:nvPr/>
        </p:nvPicPr>
        <p:blipFill>
          <a:blip r:embed="rId4">
            <a:alphaModFix/>
          </a:blip>
          <a:stretch>
            <a:fillRect/>
          </a:stretch>
        </p:blipFill>
        <p:spPr>
          <a:xfrm>
            <a:off x="5916975" y="1443925"/>
            <a:ext cx="2569271" cy="1612600"/>
          </a:xfrm>
          <a:prstGeom prst="rect">
            <a:avLst/>
          </a:prstGeom>
          <a:noFill/>
          <a:ln>
            <a:noFill/>
          </a:ln>
        </p:spPr>
      </p:pic>
      <p:pic>
        <p:nvPicPr>
          <p:cNvPr id="858" name="Google Shape;858;p71"/>
          <p:cNvPicPr preferRelativeResize="0"/>
          <p:nvPr/>
        </p:nvPicPr>
        <p:blipFill>
          <a:blip r:embed="rId5">
            <a:alphaModFix/>
          </a:blip>
          <a:stretch>
            <a:fillRect/>
          </a:stretch>
        </p:blipFill>
        <p:spPr>
          <a:xfrm>
            <a:off x="720000" y="3192275"/>
            <a:ext cx="2329592" cy="1480875"/>
          </a:xfrm>
          <a:prstGeom prst="rect">
            <a:avLst/>
          </a:prstGeom>
          <a:noFill/>
          <a:ln>
            <a:noFill/>
          </a:ln>
        </p:spPr>
      </p:pic>
      <p:pic>
        <p:nvPicPr>
          <p:cNvPr id="859" name="Google Shape;859;p71"/>
          <p:cNvPicPr preferRelativeResize="0"/>
          <p:nvPr/>
        </p:nvPicPr>
        <p:blipFill>
          <a:blip r:embed="rId6">
            <a:alphaModFix/>
          </a:blip>
          <a:stretch>
            <a:fillRect/>
          </a:stretch>
        </p:blipFill>
        <p:spPr>
          <a:xfrm>
            <a:off x="3468050" y="3297084"/>
            <a:ext cx="1831226" cy="1355166"/>
          </a:xfrm>
          <a:prstGeom prst="rect">
            <a:avLst/>
          </a:prstGeom>
          <a:noFill/>
          <a:ln>
            <a:noFill/>
          </a:ln>
        </p:spPr>
      </p:pic>
      <p:pic>
        <p:nvPicPr>
          <p:cNvPr id="860" name="Google Shape;860;p71"/>
          <p:cNvPicPr preferRelativeResize="0"/>
          <p:nvPr/>
        </p:nvPicPr>
        <p:blipFill>
          <a:blip r:embed="rId7">
            <a:alphaModFix/>
          </a:blip>
          <a:stretch>
            <a:fillRect/>
          </a:stretch>
        </p:blipFill>
        <p:spPr>
          <a:xfrm>
            <a:off x="5916974" y="3168362"/>
            <a:ext cx="2180055" cy="1612600"/>
          </a:xfrm>
          <a:prstGeom prst="rect">
            <a:avLst/>
          </a:prstGeom>
          <a:noFill/>
          <a:ln>
            <a:noFill/>
          </a:ln>
        </p:spPr>
      </p:pic>
      <p:sp>
        <p:nvSpPr>
          <p:cNvPr id="861" name="Google Shape;861;p71"/>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862" name="Google Shape;862;p71"/>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40</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2"/>
          <p:cNvSpPr txBox="1"/>
          <p:nvPr>
            <p:ph type="title"/>
          </p:nvPr>
        </p:nvSpPr>
        <p:spPr>
          <a:xfrm>
            <a:off x="720000" y="445025"/>
            <a:ext cx="77040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Analyse Bivarié : Quantitatif-Qualitatif</a:t>
            </a:r>
            <a:endParaRPr sz="2000"/>
          </a:p>
        </p:txBody>
      </p:sp>
      <p:sp>
        <p:nvSpPr>
          <p:cNvPr id="868" name="Google Shape;868;p72"/>
          <p:cNvSpPr txBox="1"/>
          <p:nvPr>
            <p:ph idx="4" type="subTitle"/>
          </p:nvPr>
        </p:nvSpPr>
        <p:spPr>
          <a:xfrm>
            <a:off x="765375" y="902250"/>
            <a:ext cx="819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2- Analyse descriptive des variables retenues</a:t>
            </a:r>
            <a:endParaRPr sz="1400"/>
          </a:p>
        </p:txBody>
      </p:sp>
      <p:pic>
        <p:nvPicPr>
          <p:cNvPr id="869" name="Google Shape;869;p72"/>
          <p:cNvPicPr preferRelativeResize="0"/>
          <p:nvPr/>
        </p:nvPicPr>
        <p:blipFill>
          <a:blip r:embed="rId3">
            <a:alphaModFix/>
          </a:blip>
          <a:stretch>
            <a:fillRect/>
          </a:stretch>
        </p:blipFill>
        <p:spPr>
          <a:xfrm>
            <a:off x="3175950" y="1176450"/>
            <a:ext cx="3818885" cy="3662251"/>
          </a:xfrm>
          <a:prstGeom prst="rect">
            <a:avLst/>
          </a:prstGeom>
          <a:noFill/>
          <a:ln>
            <a:noFill/>
          </a:ln>
        </p:spPr>
      </p:pic>
      <p:sp>
        <p:nvSpPr>
          <p:cNvPr id="870" name="Google Shape;870;p72"/>
          <p:cNvSpPr txBox="1"/>
          <p:nvPr>
            <p:ph idx="4" type="subTitle"/>
          </p:nvPr>
        </p:nvSpPr>
        <p:spPr>
          <a:xfrm>
            <a:off x="928525" y="2434650"/>
            <a:ext cx="2456100" cy="274200"/>
          </a:xfrm>
          <a:prstGeom prst="rect">
            <a:avLst/>
          </a:prstGeom>
        </p:spPr>
        <p:txBody>
          <a:bodyPr anchorCtr="0" anchor="b" bIns="91425" lIns="91425" spcFirstLastPara="1" rIns="91425" wrap="square" tIns="91425">
            <a:noAutofit/>
          </a:bodyPr>
          <a:lstStyle/>
          <a:p>
            <a:pPr indent="0" lvl="0" marL="0" rtl="0" algn="l">
              <a:spcBef>
                <a:spcPts val="600"/>
              </a:spcBef>
              <a:spcAft>
                <a:spcPts val="600"/>
              </a:spcAft>
              <a:buNone/>
            </a:pPr>
            <a:r>
              <a:rPr lang="en" sz="1000"/>
              <a:t>Matrice de Dispersion pour l'ensemble des variables sélectionnées</a:t>
            </a:r>
            <a:endParaRPr sz="1000"/>
          </a:p>
        </p:txBody>
      </p:sp>
      <p:sp>
        <p:nvSpPr>
          <p:cNvPr id="871" name="Google Shape;871;p72"/>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872" name="Google Shape;872;p72"/>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a:t>
            </a:r>
            <a:r>
              <a:rPr b="1" lang="en" sz="1500">
                <a:solidFill>
                  <a:schemeClr val="dk1"/>
                </a:solidFill>
                <a:latin typeface="Hanken Grotesk"/>
                <a:ea typeface="Hanken Grotesk"/>
                <a:cs typeface="Hanken Grotesk"/>
                <a:sym typeface="Hanken Grotesk"/>
              </a:rPr>
              <a:t>1</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Multivarié</a:t>
            </a:r>
            <a:endParaRPr/>
          </a:p>
        </p:txBody>
      </p:sp>
      <p:sp>
        <p:nvSpPr>
          <p:cNvPr id="878" name="Google Shape;878;p73"/>
          <p:cNvSpPr txBox="1"/>
          <p:nvPr>
            <p:ph type="title"/>
          </p:nvPr>
        </p:nvSpPr>
        <p:spPr>
          <a:xfrm>
            <a:off x="1253400" y="1703525"/>
            <a:ext cx="6753600" cy="18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Objectif:</a:t>
            </a:r>
            <a:endParaRPr sz="2400"/>
          </a:p>
          <a:p>
            <a:pPr indent="-342900" lvl="0" marL="457200" rtl="0" algn="l">
              <a:spcBef>
                <a:spcPts val="0"/>
              </a:spcBef>
              <a:spcAft>
                <a:spcPts val="0"/>
              </a:spcAft>
              <a:buSzPts val="1800"/>
              <a:buFont typeface="Figtree Medium"/>
              <a:buChar char="●"/>
            </a:pPr>
            <a:r>
              <a:rPr lang="en" sz="1800">
                <a:latin typeface="Figtree Medium"/>
                <a:ea typeface="Figtree Medium"/>
                <a:cs typeface="Figtree Medium"/>
                <a:sym typeface="Figtree Medium"/>
              </a:rPr>
              <a:t>Simplifier et réduire la complexité des données tout en préservant l'essentiel.</a:t>
            </a:r>
            <a:endParaRPr sz="1800">
              <a:latin typeface="Figtree Medium"/>
              <a:ea typeface="Figtree Medium"/>
              <a:cs typeface="Figtree Medium"/>
              <a:sym typeface="Figtree Medium"/>
            </a:endParaRPr>
          </a:p>
          <a:p>
            <a:pPr indent="-342900" lvl="0" marL="457200" rtl="0" algn="l">
              <a:spcBef>
                <a:spcPts val="0"/>
              </a:spcBef>
              <a:spcAft>
                <a:spcPts val="0"/>
              </a:spcAft>
              <a:buSzPts val="1800"/>
              <a:buFont typeface="Figtree Medium"/>
              <a:buChar char="●"/>
            </a:pPr>
            <a:r>
              <a:rPr lang="en" sz="1800">
                <a:latin typeface="Figtree Medium"/>
                <a:ea typeface="Figtree Medium"/>
                <a:cs typeface="Figtree Medium"/>
                <a:sym typeface="Figtree Medium"/>
              </a:rPr>
              <a:t>Aider à la visualisation et à l'interprétation des facteurs influençant l'attrition des employés.</a:t>
            </a:r>
            <a:endParaRPr sz="1800">
              <a:latin typeface="Figtree Medium"/>
              <a:ea typeface="Figtree Medium"/>
              <a:cs typeface="Figtree Medium"/>
              <a:sym typeface="Figtree Medium"/>
            </a:endParaRPr>
          </a:p>
          <a:p>
            <a:pPr indent="0" lvl="0" marL="0" rtl="0" algn="l">
              <a:spcBef>
                <a:spcPts val="0"/>
              </a:spcBef>
              <a:spcAft>
                <a:spcPts val="0"/>
              </a:spcAft>
              <a:buNone/>
            </a:pPr>
            <a:r>
              <a:rPr lang="en" sz="2400"/>
              <a:t> </a:t>
            </a:r>
            <a:endParaRPr sz="2400"/>
          </a:p>
        </p:txBody>
      </p:sp>
      <p:sp>
        <p:nvSpPr>
          <p:cNvPr id="879" name="Google Shape;879;p73"/>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880" name="Google Shape;880;p73"/>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42</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Multivarié</a:t>
            </a:r>
            <a:endParaRPr/>
          </a:p>
        </p:txBody>
      </p:sp>
      <p:pic>
        <p:nvPicPr>
          <p:cNvPr id="886" name="Google Shape;886;p74"/>
          <p:cNvPicPr preferRelativeResize="0"/>
          <p:nvPr/>
        </p:nvPicPr>
        <p:blipFill>
          <a:blip r:embed="rId3">
            <a:alphaModFix/>
          </a:blip>
          <a:stretch>
            <a:fillRect/>
          </a:stretch>
        </p:blipFill>
        <p:spPr>
          <a:xfrm>
            <a:off x="4406100" y="1017725"/>
            <a:ext cx="3764851" cy="3640600"/>
          </a:xfrm>
          <a:prstGeom prst="rect">
            <a:avLst/>
          </a:prstGeom>
          <a:noFill/>
          <a:ln>
            <a:noFill/>
          </a:ln>
        </p:spPr>
      </p:pic>
      <p:pic>
        <p:nvPicPr>
          <p:cNvPr id="887" name="Google Shape;887;p74"/>
          <p:cNvPicPr preferRelativeResize="0"/>
          <p:nvPr/>
        </p:nvPicPr>
        <p:blipFill>
          <a:blip r:embed="rId4">
            <a:alphaModFix/>
          </a:blip>
          <a:stretch>
            <a:fillRect/>
          </a:stretch>
        </p:blipFill>
        <p:spPr>
          <a:xfrm>
            <a:off x="503525" y="2205650"/>
            <a:ext cx="4068475" cy="1128100"/>
          </a:xfrm>
          <a:prstGeom prst="rect">
            <a:avLst/>
          </a:prstGeom>
          <a:noFill/>
          <a:ln>
            <a:noFill/>
          </a:ln>
        </p:spPr>
      </p:pic>
      <p:sp>
        <p:nvSpPr>
          <p:cNvPr id="888" name="Google Shape;888;p74"/>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889" name="Google Shape;889;p74"/>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43</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5"/>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des données : Post-EDA</a:t>
            </a:r>
            <a:endParaRPr/>
          </a:p>
        </p:txBody>
      </p:sp>
      <p:pic>
        <p:nvPicPr>
          <p:cNvPr id="895" name="Google Shape;895;p75"/>
          <p:cNvPicPr preferRelativeResize="0"/>
          <p:nvPr/>
        </p:nvPicPr>
        <p:blipFill>
          <a:blip r:embed="rId3">
            <a:alphaModFix/>
          </a:blip>
          <a:stretch>
            <a:fillRect/>
          </a:stretch>
        </p:blipFill>
        <p:spPr>
          <a:xfrm>
            <a:off x="4253525" y="2161500"/>
            <a:ext cx="4344576" cy="1706800"/>
          </a:xfrm>
          <a:prstGeom prst="rect">
            <a:avLst/>
          </a:prstGeom>
          <a:noFill/>
          <a:ln>
            <a:noFill/>
          </a:ln>
        </p:spPr>
      </p:pic>
      <p:pic>
        <p:nvPicPr>
          <p:cNvPr id="896" name="Google Shape;896;p75"/>
          <p:cNvPicPr preferRelativeResize="0"/>
          <p:nvPr/>
        </p:nvPicPr>
        <p:blipFill>
          <a:blip r:embed="rId4">
            <a:alphaModFix/>
          </a:blip>
          <a:stretch>
            <a:fillRect/>
          </a:stretch>
        </p:blipFill>
        <p:spPr>
          <a:xfrm>
            <a:off x="605450" y="1636650"/>
            <a:ext cx="3648075" cy="2552700"/>
          </a:xfrm>
          <a:prstGeom prst="rect">
            <a:avLst/>
          </a:prstGeom>
          <a:noFill/>
          <a:ln>
            <a:noFill/>
          </a:ln>
        </p:spPr>
      </p:pic>
      <p:sp>
        <p:nvSpPr>
          <p:cNvPr id="897" name="Google Shape;897;p75"/>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898" name="Google Shape;898;p75"/>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44</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6"/>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des données : Post-EDA</a:t>
            </a:r>
            <a:endParaRPr/>
          </a:p>
        </p:txBody>
      </p:sp>
      <p:sp>
        <p:nvSpPr>
          <p:cNvPr id="904" name="Google Shape;904;p76"/>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05" name="Google Shape;905;p76"/>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45</a:t>
            </a:r>
            <a:endParaRPr b="1" sz="1500">
              <a:solidFill>
                <a:schemeClr val="dk1"/>
              </a:solidFill>
              <a:latin typeface="Hanken Grotesk"/>
              <a:ea typeface="Hanken Grotesk"/>
              <a:cs typeface="Hanken Grotesk"/>
              <a:sym typeface="Hanken Grotesk"/>
            </a:endParaRPr>
          </a:p>
        </p:txBody>
      </p:sp>
      <p:pic>
        <p:nvPicPr>
          <p:cNvPr id="906" name="Google Shape;906;p76"/>
          <p:cNvPicPr preferRelativeResize="0"/>
          <p:nvPr/>
        </p:nvPicPr>
        <p:blipFill>
          <a:blip r:embed="rId3">
            <a:alphaModFix/>
          </a:blip>
          <a:stretch>
            <a:fillRect/>
          </a:stretch>
        </p:blipFill>
        <p:spPr>
          <a:xfrm>
            <a:off x="566313" y="1170125"/>
            <a:ext cx="8004725" cy="3065100"/>
          </a:xfrm>
          <a:prstGeom prst="rect">
            <a:avLst/>
          </a:prstGeom>
          <a:noFill/>
          <a:ln>
            <a:noFill/>
          </a:ln>
        </p:spPr>
      </p:pic>
      <p:sp>
        <p:nvSpPr>
          <p:cNvPr id="907" name="Google Shape;907;p76"/>
          <p:cNvSpPr txBox="1"/>
          <p:nvPr/>
        </p:nvSpPr>
        <p:spPr>
          <a:xfrm>
            <a:off x="2293775" y="4237650"/>
            <a:ext cx="39267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Figtree ExtraBold"/>
                <a:ea typeface="Figtree ExtraBold"/>
                <a:cs typeface="Figtree ExtraBold"/>
                <a:sym typeface="Figtree ExtraBold"/>
              </a:rPr>
              <a:t>Résumé statistique du variable MonthlyIncme</a:t>
            </a:r>
            <a:endParaRPr sz="1300">
              <a:solidFill>
                <a:schemeClr val="dk1"/>
              </a:solidFill>
              <a:latin typeface="Figtree ExtraBold"/>
              <a:ea typeface="Figtree ExtraBold"/>
              <a:cs typeface="Figtree ExtraBold"/>
              <a:sym typeface="Figtree Extra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77"/>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Modélisation</a:t>
            </a:r>
            <a:endParaRPr/>
          </a:p>
        </p:txBody>
      </p:sp>
      <p:sp>
        <p:nvSpPr>
          <p:cNvPr id="913" name="Google Shape;913;p77"/>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Modélisation : préparation des données</a:t>
            </a:r>
            <a:endParaRPr sz="1900"/>
          </a:p>
        </p:txBody>
      </p:sp>
      <p:pic>
        <p:nvPicPr>
          <p:cNvPr id="919" name="Google Shape;919;p78"/>
          <p:cNvPicPr preferRelativeResize="0"/>
          <p:nvPr/>
        </p:nvPicPr>
        <p:blipFill>
          <a:blip r:embed="rId3">
            <a:alphaModFix/>
          </a:blip>
          <a:stretch>
            <a:fillRect/>
          </a:stretch>
        </p:blipFill>
        <p:spPr>
          <a:xfrm>
            <a:off x="2385625" y="1017725"/>
            <a:ext cx="4372750" cy="3628975"/>
          </a:xfrm>
          <a:prstGeom prst="rect">
            <a:avLst/>
          </a:prstGeom>
          <a:noFill/>
          <a:ln>
            <a:noFill/>
          </a:ln>
        </p:spPr>
      </p:pic>
      <p:sp>
        <p:nvSpPr>
          <p:cNvPr id="920" name="Google Shape;920;p78"/>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21" name="Google Shape;921;p78"/>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47</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41" name="Google Shape;341;p34"/>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Présentation du contexte du projet</a:t>
            </a:r>
            <a:endParaRPr/>
          </a:p>
        </p:txBody>
      </p:sp>
      <p:sp>
        <p:nvSpPr>
          <p:cNvPr id="342" name="Google Shape;342;p34"/>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Définition de l'attrition des employés et de son impact</a:t>
            </a:r>
            <a:endParaRPr/>
          </a:p>
        </p:txBody>
      </p:sp>
      <p:sp>
        <p:nvSpPr>
          <p:cNvPr id="343" name="Google Shape;343;p34"/>
          <p:cNvSpPr txBox="1"/>
          <p:nvPr>
            <p:ph idx="6" type="subTitle"/>
          </p:nvPr>
        </p:nvSpPr>
        <p:spPr>
          <a:xfrm>
            <a:off x="1731050" y="3546826"/>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Objectifs du projet</a:t>
            </a:r>
            <a:endParaRPr/>
          </a:p>
        </p:txBody>
      </p:sp>
      <p:grpSp>
        <p:nvGrpSpPr>
          <p:cNvPr id="344" name="Google Shape;344;p34"/>
          <p:cNvGrpSpPr/>
          <p:nvPr/>
        </p:nvGrpSpPr>
        <p:grpSpPr>
          <a:xfrm>
            <a:off x="1103963" y="3625800"/>
            <a:ext cx="345000" cy="343975"/>
            <a:chOff x="1799738" y="3074500"/>
            <a:chExt cx="345000" cy="343975"/>
          </a:xfrm>
        </p:grpSpPr>
        <p:sp>
          <p:nvSpPr>
            <p:cNvPr id="345" name="Google Shape;345;p34"/>
            <p:cNvSpPr/>
            <p:nvPr/>
          </p:nvSpPr>
          <p:spPr>
            <a:xfrm>
              <a:off x="1799738" y="3272100"/>
              <a:ext cx="345000" cy="146375"/>
            </a:xfrm>
            <a:custGeom>
              <a:rect b="b" l="l" r="r" t="t"/>
              <a:pathLst>
                <a:path extrusionOk="0" h="5855" w="1380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2062438" y="3124750"/>
              <a:ext cx="37450" cy="14875"/>
            </a:xfrm>
            <a:custGeom>
              <a:rect b="b" l="l" r="r" t="t"/>
              <a:pathLst>
                <a:path extrusionOk="0" h="595" w="1498">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2050638" y="3074725"/>
              <a:ext cx="39750" cy="26450"/>
            </a:xfrm>
            <a:custGeom>
              <a:rect b="b" l="l" r="r" t="t"/>
              <a:pathLst>
                <a:path extrusionOk="0" h="1058" w="159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2050638" y="3163175"/>
              <a:ext cx="39750" cy="25650"/>
            </a:xfrm>
            <a:custGeom>
              <a:rect b="b" l="l" r="r" t="t"/>
              <a:pathLst>
                <a:path extrusionOk="0" h="1026" w="159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1843563" y="3124750"/>
              <a:ext cx="37450" cy="14875"/>
            </a:xfrm>
            <a:custGeom>
              <a:rect b="b" l="l" r="r" t="t"/>
              <a:pathLst>
                <a:path extrusionOk="0" h="595" w="1498">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1854338" y="3074725"/>
              <a:ext cx="38450" cy="26450"/>
            </a:xfrm>
            <a:custGeom>
              <a:rect b="b" l="l" r="r" t="t"/>
              <a:pathLst>
                <a:path extrusionOk="0" h="1058" w="1538">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1854338" y="3163175"/>
              <a:ext cx="38450" cy="25650"/>
            </a:xfrm>
            <a:custGeom>
              <a:rect b="b" l="l" r="r" t="t"/>
              <a:pathLst>
                <a:path extrusionOk="0" h="1026" w="1538">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1916088" y="3074500"/>
              <a:ext cx="113300" cy="174100"/>
            </a:xfrm>
            <a:custGeom>
              <a:rect b="b" l="l" r="r" t="t"/>
              <a:pathLst>
                <a:path extrusionOk="0" h="6964" w="4532">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4"/>
          <p:cNvGrpSpPr/>
          <p:nvPr/>
        </p:nvGrpSpPr>
        <p:grpSpPr>
          <a:xfrm>
            <a:off x="1129588" y="2479569"/>
            <a:ext cx="293750" cy="345000"/>
            <a:chOff x="5596113" y="2520150"/>
            <a:chExt cx="293750" cy="345000"/>
          </a:xfrm>
        </p:grpSpPr>
        <p:sp>
          <p:nvSpPr>
            <p:cNvPr id="354" name="Google Shape;354;p34"/>
            <p:cNvSpPr/>
            <p:nvPr/>
          </p:nvSpPr>
          <p:spPr>
            <a:xfrm>
              <a:off x="5768088" y="2747750"/>
              <a:ext cx="70500" cy="70500"/>
            </a:xfrm>
            <a:custGeom>
              <a:rect b="b" l="l" r="r" t="t"/>
              <a:pathLst>
                <a:path extrusionOk="0" h="2820" w="2820">
                  <a:moveTo>
                    <a:pt x="2389" y="0"/>
                  </a:moveTo>
                  <a:lnTo>
                    <a:pt x="1" y="2389"/>
                  </a:lnTo>
                  <a:lnTo>
                    <a:pt x="421" y="2819"/>
                  </a:lnTo>
                  <a:lnTo>
                    <a:pt x="2820" y="431"/>
                  </a:lnTo>
                  <a:lnTo>
                    <a:pt x="2389"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5596113" y="2565000"/>
              <a:ext cx="244525" cy="300150"/>
            </a:xfrm>
            <a:custGeom>
              <a:rect b="b" l="l" r="r" t="t"/>
              <a:pathLst>
                <a:path extrusionOk="0" h="12006" w="9781">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5661213" y="2619600"/>
              <a:ext cx="100500" cy="14900"/>
            </a:xfrm>
            <a:custGeom>
              <a:rect b="b" l="l" r="r" t="t"/>
              <a:pathLst>
                <a:path extrusionOk="0" h="596" w="402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5688888" y="2663425"/>
              <a:ext cx="60000" cy="14900"/>
            </a:xfrm>
            <a:custGeom>
              <a:rect b="b" l="l" r="r" t="t"/>
              <a:pathLst>
                <a:path extrusionOk="0" h="596" w="240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5732713" y="2520150"/>
              <a:ext cx="157150" cy="158175"/>
            </a:xfrm>
            <a:custGeom>
              <a:rect b="b" l="l" r="r" t="t"/>
              <a:pathLst>
                <a:path extrusionOk="0" h="6327" w="6286">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5787313" y="2575525"/>
              <a:ext cx="48975" cy="48450"/>
            </a:xfrm>
            <a:custGeom>
              <a:rect b="b" l="l" r="r" t="t"/>
              <a:pathLst>
                <a:path extrusionOk="0" h="1938" w="1959">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5780913" y="2570400"/>
              <a:ext cx="17950" cy="15150"/>
            </a:xfrm>
            <a:custGeom>
              <a:rect b="b" l="l" r="r" t="t"/>
              <a:pathLst>
                <a:path extrusionOk="0" h="606" w="718">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5824488" y="2614225"/>
              <a:ext cx="18200" cy="14875"/>
            </a:xfrm>
            <a:custGeom>
              <a:rect b="b" l="l" r="r" t="t"/>
              <a:pathLst>
                <a:path extrusionOk="0" h="595" w="728">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34"/>
          <p:cNvGrpSpPr/>
          <p:nvPr/>
        </p:nvGrpSpPr>
        <p:grpSpPr>
          <a:xfrm>
            <a:off x="1104613" y="1334613"/>
            <a:ext cx="343700" cy="343725"/>
            <a:chOff x="5493613" y="1976825"/>
            <a:chExt cx="343700" cy="343725"/>
          </a:xfrm>
        </p:grpSpPr>
        <p:sp>
          <p:nvSpPr>
            <p:cNvPr id="363" name="Google Shape;363;p34"/>
            <p:cNvSpPr/>
            <p:nvPr/>
          </p:nvSpPr>
          <p:spPr>
            <a:xfrm>
              <a:off x="5493613" y="1976825"/>
              <a:ext cx="343700" cy="255050"/>
            </a:xfrm>
            <a:custGeom>
              <a:rect b="b" l="l" r="r" t="t"/>
              <a:pathLst>
                <a:path extrusionOk="0" h="10202" w="13748">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5701713" y="2026800"/>
              <a:ext cx="92025" cy="15150"/>
            </a:xfrm>
            <a:custGeom>
              <a:rect b="b" l="l" r="r" t="t"/>
              <a:pathLst>
                <a:path extrusionOk="0" h="606" w="3681">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5537438" y="2026800"/>
              <a:ext cx="92800" cy="15150"/>
            </a:xfrm>
            <a:custGeom>
              <a:rect b="b" l="l" r="r" t="t"/>
              <a:pathLst>
                <a:path extrusionOk="0" h="606" w="3712">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5537438" y="2076025"/>
              <a:ext cx="92800" cy="14875"/>
            </a:xfrm>
            <a:custGeom>
              <a:rect b="b" l="l" r="r" t="t"/>
              <a:pathLst>
                <a:path extrusionOk="0" h="595" w="3712">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5537438" y="2125225"/>
              <a:ext cx="48975" cy="14900"/>
            </a:xfrm>
            <a:custGeom>
              <a:rect b="b" l="l" r="r" t="t"/>
              <a:pathLst>
                <a:path extrusionOk="0" h="596" w="1959">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5701713" y="2076025"/>
              <a:ext cx="92025" cy="14875"/>
            </a:xfrm>
            <a:custGeom>
              <a:rect b="b" l="l" r="r" t="t"/>
              <a:pathLst>
                <a:path extrusionOk="0" h="595" w="3681">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5745538" y="2125225"/>
              <a:ext cx="48200" cy="14900"/>
            </a:xfrm>
            <a:custGeom>
              <a:rect b="b" l="l" r="r" t="t"/>
              <a:pathLst>
                <a:path extrusionOk="0" h="596" w="1928">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5592788" y="2141125"/>
              <a:ext cx="180450" cy="179425"/>
            </a:xfrm>
            <a:custGeom>
              <a:rect b="b" l="l" r="r" t="t"/>
              <a:pathLst>
                <a:path extrusionOk="0" h="7177" w="7218">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4"/>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72" name="Google Shape;372;p34"/>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3</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Modélisation : Data Splitting</a:t>
            </a:r>
            <a:endParaRPr sz="1900"/>
          </a:p>
        </p:txBody>
      </p:sp>
      <p:pic>
        <p:nvPicPr>
          <p:cNvPr id="927" name="Google Shape;927;p79"/>
          <p:cNvPicPr preferRelativeResize="0"/>
          <p:nvPr/>
        </p:nvPicPr>
        <p:blipFill>
          <a:blip r:embed="rId3">
            <a:alphaModFix/>
          </a:blip>
          <a:stretch>
            <a:fillRect/>
          </a:stretch>
        </p:blipFill>
        <p:spPr>
          <a:xfrm>
            <a:off x="1681367" y="1189900"/>
            <a:ext cx="5781283" cy="2763700"/>
          </a:xfrm>
          <a:prstGeom prst="rect">
            <a:avLst/>
          </a:prstGeom>
          <a:noFill/>
          <a:ln>
            <a:noFill/>
          </a:ln>
        </p:spPr>
      </p:pic>
      <p:sp>
        <p:nvSpPr>
          <p:cNvPr id="928" name="Google Shape;928;p79"/>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29" name="Google Shape;929;p79"/>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48</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Modélisation : Sélection du modèle</a:t>
            </a:r>
            <a:endParaRPr sz="1900"/>
          </a:p>
        </p:txBody>
      </p:sp>
      <p:pic>
        <p:nvPicPr>
          <p:cNvPr id="935" name="Google Shape;935;p80"/>
          <p:cNvPicPr preferRelativeResize="0"/>
          <p:nvPr/>
        </p:nvPicPr>
        <p:blipFill>
          <a:blip r:embed="rId3">
            <a:alphaModFix/>
          </a:blip>
          <a:stretch>
            <a:fillRect/>
          </a:stretch>
        </p:blipFill>
        <p:spPr>
          <a:xfrm>
            <a:off x="3124200" y="1104900"/>
            <a:ext cx="2000250" cy="3571875"/>
          </a:xfrm>
          <a:prstGeom prst="rect">
            <a:avLst/>
          </a:prstGeom>
          <a:noFill/>
          <a:ln>
            <a:noFill/>
          </a:ln>
        </p:spPr>
      </p:pic>
      <p:sp>
        <p:nvSpPr>
          <p:cNvPr id="936" name="Google Shape;936;p80"/>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37" name="Google Shape;937;p80"/>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49</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Modélisation : Sélection du modèle</a:t>
            </a:r>
            <a:endParaRPr sz="1900"/>
          </a:p>
        </p:txBody>
      </p:sp>
      <p:pic>
        <p:nvPicPr>
          <p:cNvPr id="943" name="Google Shape;943;p81"/>
          <p:cNvPicPr preferRelativeResize="0"/>
          <p:nvPr/>
        </p:nvPicPr>
        <p:blipFill>
          <a:blip r:embed="rId3">
            <a:alphaModFix/>
          </a:blip>
          <a:stretch>
            <a:fillRect/>
          </a:stretch>
        </p:blipFill>
        <p:spPr>
          <a:xfrm>
            <a:off x="2490975" y="885825"/>
            <a:ext cx="3795525" cy="3867151"/>
          </a:xfrm>
          <a:prstGeom prst="rect">
            <a:avLst/>
          </a:prstGeom>
          <a:noFill/>
          <a:ln>
            <a:noFill/>
          </a:ln>
        </p:spPr>
      </p:pic>
      <p:sp>
        <p:nvSpPr>
          <p:cNvPr id="944" name="Google Shape;944;p81"/>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45" name="Google Shape;945;p81"/>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50</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Modélisation : Sélection du modèle</a:t>
            </a:r>
            <a:endParaRPr sz="1900"/>
          </a:p>
        </p:txBody>
      </p:sp>
      <p:pic>
        <p:nvPicPr>
          <p:cNvPr id="951" name="Google Shape;951;p82"/>
          <p:cNvPicPr preferRelativeResize="0"/>
          <p:nvPr/>
        </p:nvPicPr>
        <p:blipFill>
          <a:blip r:embed="rId3">
            <a:alphaModFix/>
          </a:blip>
          <a:stretch>
            <a:fillRect/>
          </a:stretch>
        </p:blipFill>
        <p:spPr>
          <a:xfrm>
            <a:off x="567599" y="1177204"/>
            <a:ext cx="4103700" cy="3356696"/>
          </a:xfrm>
          <a:prstGeom prst="rect">
            <a:avLst/>
          </a:prstGeom>
          <a:noFill/>
          <a:ln>
            <a:noFill/>
          </a:ln>
        </p:spPr>
      </p:pic>
      <p:pic>
        <p:nvPicPr>
          <p:cNvPr id="952" name="Google Shape;952;p82"/>
          <p:cNvPicPr preferRelativeResize="0"/>
          <p:nvPr/>
        </p:nvPicPr>
        <p:blipFill>
          <a:blip r:embed="rId4">
            <a:alphaModFix/>
          </a:blip>
          <a:stretch>
            <a:fillRect/>
          </a:stretch>
        </p:blipFill>
        <p:spPr>
          <a:xfrm>
            <a:off x="4857400" y="2432100"/>
            <a:ext cx="3807575" cy="1249325"/>
          </a:xfrm>
          <a:prstGeom prst="rect">
            <a:avLst/>
          </a:prstGeom>
          <a:noFill/>
          <a:ln>
            <a:noFill/>
          </a:ln>
        </p:spPr>
      </p:pic>
      <p:sp>
        <p:nvSpPr>
          <p:cNvPr id="953" name="Google Shape;953;p82"/>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54" name="Google Shape;954;p82"/>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5</a:t>
            </a:r>
            <a:r>
              <a:rPr b="1" lang="en" sz="1500">
                <a:solidFill>
                  <a:schemeClr val="dk1"/>
                </a:solidFill>
                <a:latin typeface="Hanken Grotesk"/>
                <a:ea typeface="Hanken Grotesk"/>
                <a:cs typeface="Hanken Grotesk"/>
                <a:sym typeface="Hanken Grotesk"/>
              </a:rPr>
              <a:t>1</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3"/>
          <p:cNvSpPr txBox="1"/>
          <p:nvPr>
            <p:ph type="title"/>
          </p:nvPr>
        </p:nvSpPr>
        <p:spPr>
          <a:xfrm>
            <a:off x="1216475" y="25867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Évaluation des Modèles</a:t>
            </a:r>
            <a:endParaRPr/>
          </a:p>
        </p:txBody>
      </p:sp>
      <p:sp>
        <p:nvSpPr>
          <p:cNvPr id="960" name="Google Shape;960;p83"/>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4"/>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Évaluation des Modèles</a:t>
            </a:r>
            <a:endParaRPr sz="1900"/>
          </a:p>
          <a:p>
            <a:pPr indent="0" lvl="0" marL="0" rtl="0" algn="l">
              <a:spcBef>
                <a:spcPts val="0"/>
              </a:spcBef>
              <a:spcAft>
                <a:spcPts val="0"/>
              </a:spcAft>
              <a:buNone/>
            </a:pPr>
            <a:r>
              <a:t/>
            </a:r>
            <a:endParaRPr/>
          </a:p>
        </p:txBody>
      </p:sp>
      <p:sp>
        <p:nvSpPr>
          <p:cNvPr id="966" name="Google Shape;966;p84"/>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Ajustement du Modèle</a:t>
            </a:r>
            <a:endParaRPr/>
          </a:p>
        </p:txBody>
      </p:sp>
      <p:sp>
        <p:nvSpPr>
          <p:cNvPr id="967" name="Google Shape;967;p84"/>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Sélection</a:t>
            </a:r>
            <a:r>
              <a:rPr lang="en"/>
              <a:t> des caractéristiques </a:t>
            </a:r>
            <a:endParaRPr/>
          </a:p>
        </p:txBody>
      </p:sp>
      <p:sp>
        <p:nvSpPr>
          <p:cNvPr id="968" name="Google Shape;968;p84"/>
          <p:cNvSpPr txBox="1"/>
          <p:nvPr>
            <p:ph idx="6" type="subTitle"/>
          </p:nvPr>
        </p:nvSpPr>
        <p:spPr>
          <a:xfrm>
            <a:off x="1731050" y="3546826"/>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Analyse d</a:t>
            </a:r>
            <a:r>
              <a:rPr lang="en"/>
              <a:t>e</a:t>
            </a:r>
            <a:r>
              <a:rPr lang="en"/>
              <a:t>s caractéristiques</a:t>
            </a:r>
            <a:endParaRPr/>
          </a:p>
        </p:txBody>
      </p:sp>
      <p:grpSp>
        <p:nvGrpSpPr>
          <p:cNvPr id="969" name="Google Shape;969;p84"/>
          <p:cNvGrpSpPr/>
          <p:nvPr/>
        </p:nvGrpSpPr>
        <p:grpSpPr>
          <a:xfrm>
            <a:off x="1129588" y="2479569"/>
            <a:ext cx="293750" cy="345000"/>
            <a:chOff x="5596113" y="2520150"/>
            <a:chExt cx="293750" cy="345000"/>
          </a:xfrm>
        </p:grpSpPr>
        <p:sp>
          <p:nvSpPr>
            <p:cNvPr id="970" name="Google Shape;970;p84"/>
            <p:cNvSpPr/>
            <p:nvPr/>
          </p:nvSpPr>
          <p:spPr>
            <a:xfrm>
              <a:off x="5768088" y="2747750"/>
              <a:ext cx="70500" cy="70500"/>
            </a:xfrm>
            <a:custGeom>
              <a:rect b="b" l="l" r="r" t="t"/>
              <a:pathLst>
                <a:path extrusionOk="0" h="2820" w="2820">
                  <a:moveTo>
                    <a:pt x="2389" y="0"/>
                  </a:moveTo>
                  <a:lnTo>
                    <a:pt x="1" y="2389"/>
                  </a:lnTo>
                  <a:lnTo>
                    <a:pt x="421" y="2819"/>
                  </a:lnTo>
                  <a:lnTo>
                    <a:pt x="2820" y="431"/>
                  </a:lnTo>
                  <a:lnTo>
                    <a:pt x="2389"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4"/>
            <p:cNvSpPr/>
            <p:nvPr/>
          </p:nvSpPr>
          <p:spPr>
            <a:xfrm>
              <a:off x="5596113" y="2565000"/>
              <a:ext cx="244525" cy="300150"/>
            </a:xfrm>
            <a:custGeom>
              <a:rect b="b" l="l" r="r" t="t"/>
              <a:pathLst>
                <a:path extrusionOk="0" h="12006" w="9781">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4"/>
            <p:cNvSpPr/>
            <p:nvPr/>
          </p:nvSpPr>
          <p:spPr>
            <a:xfrm>
              <a:off x="5661213" y="2619600"/>
              <a:ext cx="100500" cy="14900"/>
            </a:xfrm>
            <a:custGeom>
              <a:rect b="b" l="l" r="r" t="t"/>
              <a:pathLst>
                <a:path extrusionOk="0" h="596" w="402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4"/>
            <p:cNvSpPr/>
            <p:nvPr/>
          </p:nvSpPr>
          <p:spPr>
            <a:xfrm>
              <a:off x="5688888" y="2663425"/>
              <a:ext cx="60000" cy="14900"/>
            </a:xfrm>
            <a:custGeom>
              <a:rect b="b" l="l" r="r" t="t"/>
              <a:pathLst>
                <a:path extrusionOk="0" h="596" w="240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4"/>
            <p:cNvSpPr/>
            <p:nvPr/>
          </p:nvSpPr>
          <p:spPr>
            <a:xfrm>
              <a:off x="5732713" y="2520150"/>
              <a:ext cx="157150" cy="158175"/>
            </a:xfrm>
            <a:custGeom>
              <a:rect b="b" l="l" r="r" t="t"/>
              <a:pathLst>
                <a:path extrusionOk="0" h="6327" w="6286">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4"/>
            <p:cNvSpPr/>
            <p:nvPr/>
          </p:nvSpPr>
          <p:spPr>
            <a:xfrm>
              <a:off x="5787313" y="2575525"/>
              <a:ext cx="48975" cy="48450"/>
            </a:xfrm>
            <a:custGeom>
              <a:rect b="b" l="l" r="r" t="t"/>
              <a:pathLst>
                <a:path extrusionOk="0" h="1938" w="1959">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4"/>
            <p:cNvSpPr/>
            <p:nvPr/>
          </p:nvSpPr>
          <p:spPr>
            <a:xfrm>
              <a:off x="5780913" y="2570400"/>
              <a:ext cx="17950" cy="15150"/>
            </a:xfrm>
            <a:custGeom>
              <a:rect b="b" l="l" r="r" t="t"/>
              <a:pathLst>
                <a:path extrusionOk="0" h="606" w="718">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4"/>
            <p:cNvSpPr/>
            <p:nvPr/>
          </p:nvSpPr>
          <p:spPr>
            <a:xfrm>
              <a:off x="5824488" y="2614225"/>
              <a:ext cx="18200" cy="14875"/>
            </a:xfrm>
            <a:custGeom>
              <a:rect b="b" l="l" r="r" t="t"/>
              <a:pathLst>
                <a:path extrusionOk="0" h="595" w="728">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84"/>
          <p:cNvGrpSpPr/>
          <p:nvPr/>
        </p:nvGrpSpPr>
        <p:grpSpPr>
          <a:xfrm>
            <a:off x="1104613" y="1334613"/>
            <a:ext cx="343700" cy="343725"/>
            <a:chOff x="5493613" y="1976825"/>
            <a:chExt cx="343700" cy="343725"/>
          </a:xfrm>
        </p:grpSpPr>
        <p:sp>
          <p:nvSpPr>
            <p:cNvPr id="979" name="Google Shape;979;p84"/>
            <p:cNvSpPr/>
            <p:nvPr/>
          </p:nvSpPr>
          <p:spPr>
            <a:xfrm>
              <a:off x="5493613" y="1976825"/>
              <a:ext cx="343700" cy="255050"/>
            </a:xfrm>
            <a:custGeom>
              <a:rect b="b" l="l" r="r" t="t"/>
              <a:pathLst>
                <a:path extrusionOk="0" h="10202" w="13748">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4"/>
            <p:cNvSpPr/>
            <p:nvPr/>
          </p:nvSpPr>
          <p:spPr>
            <a:xfrm>
              <a:off x="5701713" y="2026800"/>
              <a:ext cx="92025" cy="15150"/>
            </a:xfrm>
            <a:custGeom>
              <a:rect b="b" l="l" r="r" t="t"/>
              <a:pathLst>
                <a:path extrusionOk="0" h="606" w="3681">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4"/>
            <p:cNvSpPr/>
            <p:nvPr/>
          </p:nvSpPr>
          <p:spPr>
            <a:xfrm>
              <a:off x="5537438" y="2026800"/>
              <a:ext cx="92800" cy="15150"/>
            </a:xfrm>
            <a:custGeom>
              <a:rect b="b" l="l" r="r" t="t"/>
              <a:pathLst>
                <a:path extrusionOk="0" h="606" w="3712">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4"/>
            <p:cNvSpPr/>
            <p:nvPr/>
          </p:nvSpPr>
          <p:spPr>
            <a:xfrm>
              <a:off x="5537438" y="2076025"/>
              <a:ext cx="92800" cy="14875"/>
            </a:xfrm>
            <a:custGeom>
              <a:rect b="b" l="l" r="r" t="t"/>
              <a:pathLst>
                <a:path extrusionOk="0" h="595" w="3712">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4"/>
            <p:cNvSpPr/>
            <p:nvPr/>
          </p:nvSpPr>
          <p:spPr>
            <a:xfrm>
              <a:off x="5537438" y="2125225"/>
              <a:ext cx="48975" cy="14900"/>
            </a:xfrm>
            <a:custGeom>
              <a:rect b="b" l="l" r="r" t="t"/>
              <a:pathLst>
                <a:path extrusionOk="0" h="596" w="1959">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4"/>
            <p:cNvSpPr/>
            <p:nvPr/>
          </p:nvSpPr>
          <p:spPr>
            <a:xfrm>
              <a:off x="5701713" y="2076025"/>
              <a:ext cx="92025" cy="14875"/>
            </a:xfrm>
            <a:custGeom>
              <a:rect b="b" l="l" r="r" t="t"/>
              <a:pathLst>
                <a:path extrusionOk="0" h="595" w="3681">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4"/>
            <p:cNvSpPr/>
            <p:nvPr/>
          </p:nvSpPr>
          <p:spPr>
            <a:xfrm>
              <a:off x="5745538" y="2125225"/>
              <a:ext cx="48200" cy="14900"/>
            </a:xfrm>
            <a:custGeom>
              <a:rect b="b" l="l" r="r" t="t"/>
              <a:pathLst>
                <a:path extrusionOk="0" h="596" w="1928">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4"/>
            <p:cNvSpPr/>
            <p:nvPr/>
          </p:nvSpPr>
          <p:spPr>
            <a:xfrm>
              <a:off x="5592788" y="2141125"/>
              <a:ext cx="180450" cy="179425"/>
            </a:xfrm>
            <a:custGeom>
              <a:rect b="b" l="l" r="r" t="t"/>
              <a:pathLst>
                <a:path extrusionOk="0" h="7177" w="7218">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84"/>
          <p:cNvGrpSpPr/>
          <p:nvPr/>
        </p:nvGrpSpPr>
        <p:grpSpPr>
          <a:xfrm>
            <a:off x="1103963" y="3625800"/>
            <a:ext cx="345000" cy="343975"/>
            <a:chOff x="1799738" y="3074500"/>
            <a:chExt cx="345000" cy="343975"/>
          </a:xfrm>
        </p:grpSpPr>
        <p:sp>
          <p:nvSpPr>
            <p:cNvPr id="988" name="Google Shape;988;p84"/>
            <p:cNvSpPr/>
            <p:nvPr/>
          </p:nvSpPr>
          <p:spPr>
            <a:xfrm>
              <a:off x="1799738" y="3272100"/>
              <a:ext cx="345000" cy="146375"/>
            </a:xfrm>
            <a:custGeom>
              <a:rect b="b" l="l" r="r" t="t"/>
              <a:pathLst>
                <a:path extrusionOk="0" h="5855" w="1380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4"/>
            <p:cNvSpPr/>
            <p:nvPr/>
          </p:nvSpPr>
          <p:spPr>
            <a:xfrm>
              <a:off x="2062438" y="3124750"/>
              <a:ext cx="37450" cy="14875"/>
            </a:xfrm>
            <a:custGeom>
              <a:rect b="b" l="l" r="r" t="t"/>
              <a:pathLst>
                <a:path extrusionOk="0" h="595" w="1498">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4"/>
            <p:cNvSpPr/>
            <p:nvPr/>
          </p:nvSpPr>
          <p:spPr>
            <a:xfrm>
              <a:off x="2050638" y="3074725"/>
              <a:ext cx="39750" cy="26450"/>
            </a:xfrm>
            <a:custGeom>
              <a:rect b="b" l="l" r="r" t="t"/>
              <a:pathLst>
                <a:path extrusionOk="0" h="1058" w="159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4"/>
            <p:cNvSpPr/>
            <p:nvPr/>
          </p:nvSpPr>
          <p:spPr>
            <a:xfrm>
              <a:off x="2050638" y="3163175"/>
              <a:ext cx="39750" cy="25650"/>
            </a:xfrm>
            <a:custGeom>
              <a:rect b="b" l="l" r="r" t="t"/>
              <a:pathLst>
                <a:path extrusionOk="0" h="1026" w="159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4"/>
            <p:cNvSpPr/>
            <p:nvPr/>
          </p:nvSpPr>
          <p:spPr>
            <a:xfrm>
              <a:off x="1843563" y="3124750"/>
              <a:ext cx="37450" cy="14875"/>
            </a:xfrm>
            <a:custGeom>
              <a:rect b="b" l="l" r="r" t="t"/>
              <a:pathLst>
                <a:path extrusionOk="0" h="595" w="1498">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4"/>
            <p:cNvSpPr/>
            <p:nvPr/>
          </p:nvSpPr>
          <p:spPr>
            <a:xfrm>
              <a:off x="1854338" y="3074725"/>
              <a:ext cx="38450" cy="26450"/>
            </a:xfrm>
            <a:custGeom>
              <a:rect b="b" l="l" r="r" t="t"/>
              <a:pathLst>
                <a:path extrusionOk="0" h="1058" w="1538">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4"/>
            <p:cNvSpPr/>
            <p:nvPr/>
          </p:nvSpPr>
          <p:spPr>
            <a:xfrm>
              <a:off x="1854338" y="3163175"/>
              <a:ext cx="38450" cy="25650"/>
            </a:xfrm>
            <a:custGeom>
              <a:rect b="b" l="l" r="r" t="t"/>
              <a:pathLst>
                <a:path extrusionOk="0" h="1026" w="1538">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4"/>
            <p:cNvSpPr/>
            <p:nvPr/>
          </p:nvSpPr>
          <p:spPr>
            <a:xfrm>
              <a:off x="1916088" y="3074500"/>
              <a:ext cx="113300" cy="174100"/>
            </a:xfrm>
            <a:custGeom>
              <a:rect b="b" l="l" r="r" t="t"/>
              <a:pathLst>
                <a:path extrusionOk="0" h="6964" w="4532">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84"/>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97" name="Google Shape;997;p84"/>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53</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Sélection des caractéristiques </a:t>
            </a:r>
            <a:endParaRPr sz="1900"/>
          </a:p>
        </p:txBody>
      </p:sp>
      <p:pic>
        <p:nvPicPr>
          <p:cNvPr id="1003" name="Google Shape;1003;p85"/>
          <p:cNvPicPr preferRelativeResize="0"/>
          <p:nvPr/>
        </p:nvPicPr>
        <p:blipFill>
          <a:blip r:embed="rId3">
            <a:alphaModFix/>
          </a:blip>
          <a:stretch>
            <a:fillRect/>
          </a:stretch>
        </p:blipFill>
        <p:spPr>
          <a:xfrm>
            <a:off x="2310400" y="1403750"/>
            <a:ext cx="3553300" cy="2004425"/>
          </a:xfrm>
          <a:prstGeom prst="rect">
            <a:avLst/>
          </a:prstGeom>
          <a:noFill/>
          <a:ln>
            <a:noFill/>
          </a:ln>
        </p:spPr>
      </p:pic>
      <p:sp>
        <p:nvSpPr>
          <p:cNvPr id="1004" name="Google Shape;1004;p85"/>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1005" name="Google Shape;1005;p85"/>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55</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Ajustement du Modèle</a:t>
            </a:r>
            <a:endParaRPr sz="1900"/>
          </a:p>
          <a:p>
            <a:pPr indent="0" lvl="0" marL="0" rtl="0" algn="l">
              <a:lnSpc>
                <a:spcPct val="115000"/>
              </a:lnSpc>
              <a:spcBef>
                <a:spcPts val="0"/>
              </a:spcBef>
              <a:spcAft>
                <a:spcPts val="0"/>
              </a:spcAft>
              <a:buNone/>
            </a:pPr>
            <a:r>
              <a:t/>
            </a:r>
            <a:endParaRPr sz="1900"/>
          </a:p>
        </p:txBody>
      </p:sp>
      <p:pic>
        <p:nvPicPr>
          <p:cNvPr id="1011" name="Google Shape;1011;p86"/>
          <p:cNvPicPr preferRelativeResize="0"/>
          <p:nvPr/>
        </p:nvPicPr>
        <p:blipFill>
          <a:blip r:embed="rId3">
            <a:alphaModFix/>
          </a:blip>
          <a:stretch>
            <a:fillRect/>
          </a:stretch>
        </p:blipFill>
        <p:spPr>
          <a:xfrm>
            <a:off x="2167725" y="1238550"/>
            <a:ext cx="4248150" cy="2990850"/>
          </a:xfrm>
          <a:prstGeom prst="rect">
            <a:avLst/>
          </a:prstGeom>
          <a:noFill/>
          <a:ln>
            <a:noFill/>
          </a:ln>
        </p:spPr>
      </p:pic>
      <p:sp>
        <p:nvSpPr>
          <p:cNvPr id="1012" name="Google Shape;1012;p86"/>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1013" name="Google Shape;1013;p86"/>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54</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Sélection des caractéristiques </a:t>
            </a:r>
            <a:endParaRPr sz="1900"/>
          </a:p>
        </p:txBody>
      </p:sp>
      <p:pic>
        <p:nvPicPr>
          <p:cNvPr id="1019" name="Google Shape;1019;p87"/>
          <p:cNvPicPr preferRelativeResize="0"/>
          <p:nvPr/>
        </p:nvPicPr>
        <p:blipFill>
          <a:blip r:embed="rId3">
            <a:alphaModFix/>
          </a:blip>
          <a:stretch>
            <a:fillRect/>
          </a:stretch>
        </p:blipFill>
        <p:spPr>
          <a:xfrm>
            <a:off x="2116675" y="1275950"/>
            <a:ext cx="5185826" cy="2964199"/>
          </a:xfrm>
          <a:prstGeom prst="rect">
            <a:avLst/>
          </a:prstGeom>
          <a:noFill/>
          <a:ln>
            <a:noFill/>
          </a:ln>
        </p:spPr>
      </p:pic>
      <p:sp>
        <p:nvSpPr>
          <p:cNvPr id="1020" name="Google Shape;1020;p87"/>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1021" name="Google Shape;1021;p87"/>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56</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Sélection et analyser des caractéristiques </a:t>
            </a:r>
            <a:endParaRPr sz="1900"/>
          </a:p>
        </p:txBody>
      </p:sp>
      <p:pic>
        <p:nvPicPr>
          <p:cNvPr id="1027" name="Google Shape;1027;p88"/>
          <p:cNvPicPr preferRelativeResize="0"/>
          <p:nvPr/>
        </p:nvPicPr>
        <p:blipFill>
          <a:blip r:embed="rId3">
            <a:alphaModFix/>
          </a:blip>
          <a:stretch>
            <a:fillRect/>
          </a:stretch>
        </p:blipFill>
        <p:spPr>
          <a:xfrm>
            <a:off x="720000" y="1017725"/>
            <a:ext cx="3064250" cy="1516226"/>
          </a:xfrm>
          <a:prstGeom prst="rect">
            <a:avLst/>
          </a:prstGeom>
          <a:noFill/>
          <a:ln>
            <a:noFill/>
          </a:ln>
        </p:spPr>
      </p:pic>
      <p:pic>
        <p:nvPicPr>
          <p:cNvPr id="1028" name="Google Shape;1028;p88"/>
          <p:cNvPicPr preferRelativeResize="0"/>
          <p:nvPr/>
        </p:nvPicPr>
        <p:blipFill>
          <a:blip r:embed="rId4">
            <a:alphaModFix/>
          </a:blip>
          <a:stretch>
            <a:fillRect/>
          </a:stretch>
        </p:blipFill>
        <p:spPr>
          <a:xfrm>
            <a:off x="6251928" y="3391936"/>
            <a:ext cx="2429601" cy="1190861"/>
          </a:xfrm>
          <a:prstGeom prst="rect">
            <a:avLst/>
          </a:prstGeom>
          <a:noFill/>
          <a:ln>
            <a:noFill/>
          </a:ln>
        </p:spPr>
      </p:pic>
      <p:pic>
        <p:nvPicPr>
          <p:cNvPr id="1029" name="Google Shape;1029;p88"/>
          <p:cNvPicPr preferRelativeResize="0"/>
          <p:nvPr/>
        </p:nvPicPr>
        <p:blipFill>
          <a:blip r:embed="rId5">
            <a:alphaModFix/>
          </a:blip>
          <a:stretch>
            <a:fillRect/>
          </a:stretch>
        </p:blipFill>
        <p:spPr>
          <a:xfrm>
            <a:off x="720000" y="2994025"/>
            <a:ext cx="2429599" cy="1634750"/>
          </a:xfrm>
          <a:prstGeom prst="rect">
            <a:avLst/>
          </a:prstGeom>
          <a:noFill/>
          <a:ln>
            <a:noFill/>
          </a:ln>
        </p:spPr>
      </p:pic>
      <p:pic>
        <p:nvPicPr>
          <p:cNvPr id="1030" name="Google Shape;1030;p88"/>
          <p:cNvPicPr preferRelativeResize="0"/>
          <p:nvPr/>
        </p:nvPicPr>
        <p:blipFill>
          <a:blip r:embed="rId6">
            <a:alphaModFix/>
          </a:blip>
          <a:stretch>
            <a:fillRect/>
          </a:stretch>
        </p:blipFill>
        <p:spPr>
          <a:xfrm>
            <a:off x="5359754" y="1017729"/>
            <a:ext cx="3064250" cy="1450947"/>
          </a:xfrm>
          <a:prstGeom prst="rect">
            <a:avLst/>
          </a:prstGeom>
          <a:noFill/>
          <a:ln>
            <a:noFill/>
          </a:ln>
        </p:spPr>
      </p:pic>
      <p:pic>
        <p:nvPicPr>
          <p:cNvPr id="1031" name="Google Shape;1031;p88"/>
          <p:cNvPicPr preferRelativeResize="0"/>
          <p:nvPr/>
        </p:nvPicPr>
        <p:blipFill>
          <a:blip r:embed="rId7">
            <a:alphaModFix/>
          </a:blip>
          <a:stretch>
            <a:fillRect/>
          </a:stretch>
        </p:blipFill>
        <p:spPr>
          <a:xfrm>
            <a:off x="3272827" y="2571740"/>
            <a:ext cx="2855873" cy="1352250"/>
          </a:xfrm>
          <a:prstGeom prst="rect">
            <a:avLst/>
          </a:prstGeom>
          <a:noFill/>
          <a:ln>
            <a:noFill/>
          </a:ln>
        </p:spPr>
      </p:pic>
      <p:sp>
        <p:nvSpPr>
          <p:cNvPr id="1032" name="Google Shape;1032;p88"/>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1033" name="Google Shape;1033;p88"/>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57</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78" name="Google Shape;378;p35"/>
          <p:cNvSpPr txBox="1"/>
          <p:nvPr/>
        </p:nvSpPr>
        <p:spPr>
          <a:xfrm>
            <a:off x="985600" y="1017175"/>
            <a:ext cx="67506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Définition de l'attrition des employés et de son impact :</a:t>
            </a:r>
            <a:endParaRPr sz="1900">
              <a:solidFill>
                <a:schemeClr val="dk1"/>
              </a:solidFill>
              <a:latin typeface="Figtree Black"/>
              <a:ea typeface="Figtree Black"/>
              <a:cs typeface="Figtree Black"/>
              <a:sym typeface="Figtree Black"/>
            </a:endParaRPr>
          </a:p>
          <a:p>
            <a:pPr indent="0" lvl="0" marL="0" rtl="0" algn="l">
              <a:lnSpc>
                <a:spcPct val="115000"/>
              </a:lnSpc>
              <a:spcBef>
                <a:spcPts val="0"/>
              </a:spcBef>
              <a:spcAft>
                <a:spcPts val="0"/>
              </a:spcAft>
              <a:buNone/>
            </a:pPr>
            <a:r>
              <a:t/>
            </a:r>
            <a:endParaRPr sz="1900">
              <a:solidFill>
                <a:schemeClr val="dk1"/>
              </a:solidFill>
              <a:latin typeface="Figtree Black"/>
              <a:ea typeface="Figtree Black"/>
              <a:cs typeface="Figtree Black"/>
              <a:sym typeface="Figtree Black"/>
            </a:endParaRPr>
          </a:p>
        </p:txBody>
      </p:sp>
      <p:pic>
        <p:nvPicPr>
          <p:cNvPr id="379" name="Google Shape;379;p35"/>
          <p:cNvPicPr preferRelativeResize="0"/>
          <p:nvPr/>
        </p:nvPicPr>
        <p:blipFill>
          <a:blip r:embed="rId3">
            <a:alphaModFix/>
          </a:blip>
          <a:stretch>
            <a:fillRect/>
          </a:stretch>
        </p:blipFill>
        <p:spPr>
          <a:xfrm>
            <a:off x="1884400" y="1487875"/>
            <a:ext cx="4953000" cy="3057525"/>
          </a:xfrm>
          <a:prstGeom prst="rect">
            <a:avLst/>
          </a:prstGeom>
          <a:noFill/>
          <a:ln>
            <a:noFill/>
          </a:ln>
        </p:spPr>
      </p:pic>
      <p:sp>
        <p:nvSpPr>
          <p:cNvPr id="380" name="Google Shape;380;p35"/>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81" name="Google Shape;381;p35"/>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4</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89"/>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Déploiement</a:t>
            </a:r>
            <a:endParaRPr/>
          </a:p>
        </p:txBody>
      </p:sp>
      <p:sp>
        <p:nvSpPr>
          <p:cNvPr id="1039" name="Google Shape;1039;p89"/>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Déploiement</a:t>
            </a:r>
            <a:endParaRPr/>
          </a:p>
        </p:txBody>
      </p:sp>
      <p:pic>
        <p:nvPicPr>
          <p:cNvPr id="1045" name="Google Shape;1045;p90"/>
          <p:cNvPicPr preferRelativeResize="0"/>
          <p:nvPr/>
        </p:nvPicPr>
        <p:blipFill>
          <a:blip r:embed="rId3">
            <a:alphaModFix/>
          </a:blip>
          <a:stretch>
            <a:fillRect/>
          </a:stretch>
        </p:blipFill>
        <p:spPr>
          <a:xfrm>
            <a:off x="2220852" y="1712400"/>
            <a:ext cx="4433800" cy="3183849"/>
          </a:xfrm>
          <a:prstGeom prst="rect">
            <a:avLst/>
          </a:prstGeom>
          <a:noFill/>
          <a:ln>
            <a:noFill/>
          </a:ln>
        </p:spPr>
      </p:pic>
      <p:sp>
        <p:nvSpPr>
          <p:cNvPr id="1046" name="Google Shape;1046;p90"/>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1047" name="Google Shape;1047;p90"/>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59</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Déploiement</a:t>
            </a:r>
            <a:endParaRPr/>
          </a:p>
        </p:txBody>
      </p:sp>
      <p:pic>
        <p:nvPicPr>
          <p:cNvPr id="1053" name="Google Shape;1053;p91"/>
          <p:cNvPicPr preferRelativeResize="0"/>
          <p:nvPr/>
        </p:nvPicPr>
        <p:blipFill>
          <a:blip r:embed="rId3">
            <a:alphaModFix/>
          </a:blip>
          <a:stretch>
            <a:fillRect/>
          </a:stretch>
        </p:blipFill>
        <p:spPr>
          <a:xfrm>
            <a:off x="887250" y="948125"/>
            <a:ext cx="2336650" cy="1886298"/>
          </a:xfrm>
          <a:prstGeom prst="rect">
            <a:avLst/>
          </a:prstGeom>
          <a:noFill/>
          <a:ln>
            <a:noFill/>
          </a:ln>
        </p:spPr>
      </p:pic>
      <p:pic>
        <p:nvPicPr>
          <p:cNvPr id="1054" name="Google Shape;1054;p91"/>
          <p:cNvPicPr preferRelativeResize="0"/>
          <p:nvPr/>
        </p:nvPicPr>
        <p:blipFill>
          <a:blip r:embed="rId4">
            <a:alphaModFix/>
          </a:blip>
          <a:stretch>
            <a:fillRect/>
          </a:stretch>
        </p:blipFill>
        <p:spPr>
          <a:xfrm>
            <a:off x="887250" y="2834422"/>
            <a:ext cx="2336650" cy="1472806"/>
          </a:xfrm>
          <a:prstGeom prst="rect">
            <a:avLst/>
          </a:prstGeom>
          <a:noFill/>
          <a:ln>
            <a:noFill/>
          </a:ln>
        </p:spPr>
      </p:pic>
      <p:pic>
        <p:nvPicPr>
          <p:cNvPr id="1055" name="Google Shape;1055;p91"/>
          <p:cNvPicPr preferRelativeResize="0"/>
          <p:nvPr/>
        </p:nvPicPr>
        <p:blipFill>
          <a:blip r:embed="rId5">
            <a:alphaModFix/>
          </a:blip>
          <a:stretch>
            <a:fillRect/>
          </a:stretch>
        </p:blipFill>
        <p:spPr>
          <a:xfrm>
            <a:off x="887250" y="4307219"/>
            <a:ext cx="2336648" cy="559081"/>
          </a:xfrm>
          <a:prstGeom prst="rect">
            <a:avLst/>
          </a:prstGeom>
          <a:noFill/>
          <a:ln>
            <a:noFill/>
          </a:ln>
        </p:spPr>
      </p:pic>
      <p:pic>
        <p:nvPicPr>
          <p:cNvPr id="1056" name="Google Shape;1056;p91"/>
          <p:cNvPicPr preferRelativeResize="0"/>
          <p:nvPr/>
        </p:nvPicPr>
        <p:blipFill>
          <a:blip r:embed="rId6">
            <a:alphaModFix/>
          </a:blip>
          <a:stretch>
            <a:fillRect/>
          </a:stretch>
        </p:blipFill>
        <p:spPr>
          <a:xfrm>
            <a:off x="5731550" y="948125"/>
            <a:ext cx="2628250" cy="2662076"/>
          </a:xfrm>
          <a:prstGeom prst="rect">
            <a:avLst/>
          </a:prstGeom>
          <a:noFill/>
          <a:ln>
            <a:noFill/>
          </a:ln>
        </p:spPr>
      </p:pic>
      <p:pic>
        <p:nvPicPr>
          <p:cNvPr id="1057" name="Google Shape;1057;p91"/>
          <p:cNvPicPr preferRelativeResize="0"/>
          <p:nvPr/>
        </p:nvPicPr>
        <p:blipFill>
          <a:blip r:embed="rId7">
            <a:alphaModFix/>
          </a:blip>
          <a:stretch>
            <a:fillRect/>
          </a:stretch>
        </p:blipFill>
        <p:spPr>
          <a:xfrm>
            <a:off x="3152700" y="948125"/>
            <a:ext cx="1724000" cy="935367"/>
          </a:xfrm>
          <a:prstGeom prst="rect">
            <a:avLst/>
          </a:prstGeom>
          <a:noFill/>
          <a:ln>
            <a:noFill/>
          </a:ln>
        </p:spPr>
      </p:pic>
      <p:pic>
        <p:nvPicPr>
          <p:cNvPr id="1058" name="Google Shape;1058;p91"/>
          <p:cNvPicPr preferRelativeResize="0"/>
          <p:nvPr/>
        </p:nvPicPr>
        <p:blipFill>
          <a:blip r:embed="rId8">
            <a:alphaModFix/>
          </a:blip>
          <a:stretch>
            <a:fillRect/>
          </a:stretch>
        </p:blipFill>
        <p:spPr>
          <a:xfrm>
            <a:off x="4221300" y="1902353"/>
            <a:ext cx="1724000" cy="932075"/>
          </a:xfrm>
          <a:prstGeom prst="rect">
            <a:avLst/>
          </a:prstGeom>
          <a:noFill/>
          <a:ln>
            <a:noFill/>
          </a:ln>
        </p:spPr>
      </p:pic>
      <p:sp>
        <p:nvSpPr>
          <p:cNvPr id="1059" name="Google Shape;1059;p91"/>
          <p:cNvSpPr txBox="1"/>
          <p:nvPr/>
        </p:nvSpPr>
        <p:spPr>
          <a:xfrm>
            <a:off x="3822500" y="1141750"/>
            <a:ext cx="10542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Interface UI</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60" name="Google Shape;1060;p91"/>
          <p:cNvSpPr txBox="1"/>
          <p:nvPr/>
        </p:nvSpPr>
        <p:spPr>
          <a:xfrm>
            <a:off x="4321000" y="2115350"/>
            <a:ext cx="11826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Résultat de prédiction</a:t>
            </a:r>
            <a:endParaRPr>
              <a:solidFill>
                <a:schemeClr val="dk1"/>
              </a:solidFill>
              <a:latin typeface="Hanken Grotesk"/>
              <a:ea typeface="Hanken Grotesk"/>
              <a:cs typeface="Hanken Grotesk"/>
              <a:sym typeface="Hanken Grotesk"/>
            </a:endParaRPr>
          </a:p>
        </p:txBody>
      </p:sp>
      <p:sp>
        <p:nvSpPr>
          <p:cNvPr id="1061" name="Google Shape;1061;p91"/>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1062" name="Google Shape;1062;p91"/>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60</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92"/>
          <p:cNvSpPr txBox="1"/>
          <p:nvPr>
            <p:ph type="title"/>
          </p:nvPr>
        </p:nvSpPr>
        <p:spPr>
          <a:xfrm>
            <a:off x="1216475" y="25867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et Perspectives</a:t>
            </a:r>
            <a:endParaRPr/>
          </a:p>
        </p:txBody>
      </p:sp>
      <p:sp>
        <p:nvSpPr>
          <p:cNvPr id="1068" name="Google Shape;1068;p92"/>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3"/>
          <p:cNvSpPr txBox="1"/>
          <p:nvPr>
            <p:ph type="title"/>
          </p:nvPr>
        </p:nvSpPr>
        <p:spPr>
          <a:xfrm>
            <a:off x="1216475" y="25867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Merci pour Votre Attention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87" name="Google Shape;387;p36"/>
          <p:cNvSpPr txBox="1"/>
          <p:nvPr/>
        </p:nvSpPr>
        <p:spPr>
          <a:xfrm>
            <a:off x="985600" y="1017175"/>
            <a:ext cx="4410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Présentation du contexte du projet :</a:t>
            </a:r>
            <a:endParaRPr sz="1900">
              <a:solidFill>
                <a:schemeClr val="dk1"/>
              </a:solidFill>
              <a:latin typeface="Figtree Black"/>
              <a:ea typeface="Figtree Black"/>
              <a:cs typeface="Figtree Black"/>
              <a:sym typeface="Figtree Black"/>
            </a:endParaRPr>
          </a:p>
        </p:txBody>
      </p:sp>
      <p:sp>
        <p:nvSpPr>
          <p:cNvPr id="388" name="Google Shape;388;p36"/>
          <p:cNvSpPr/>
          <p:nvPr/>
        </p:nvSpPr>
        <p:spPr>
          <a:xfrm>
            <a:off x="2164288" y="2111825"/>
            <a:ext cx="1937100" cy="1810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89" name="Google Shape;389;p36"/>
          <p:cNvSpPr txBox="1"/>
          <p:nvPr/>
        </p:nvSpPr>
        <p:spPr>
          <a:xfrm>
            <a:off x="2425749" y="2671926"/>
            <a:ext cx="14142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Hanken Grotesk"/>
                <a:ea typeface="Hanken Grotesk"/>
                <a:cs typeface="Hanken Grotesk"/>
                <a:sym typeface="Hanken Grotesk"/>
              </a:rPr>
              <a:t>4410 employés</a:t>
            </a:r>
            <a:endParaRPr sz="1600">
              <a:solidFill>
                <a:schemeClr val="lt1"/>
              </a:solidFill>
              <a:latin typeface="Hanken Grotesk"/>
              <a:ea typeface="Hanken Grotesk"/>
              <a:cs typeface="Hanken Grotesk"/>
              <a:sym typeface="Hanken Grotesk"/>
            </a:endParaRPr>
          </a:p>
        </p:txBody>
      </p:sp>
      <p:sp>
        <p:nvSpPr>
          <p:cNvPr id="390" name="Google Shape;390;p36"/>
          <p:cNvSpPr/>
          <p:nvPr/>
        </p:nvSpPr>
        <p:spPr>
          <a:xfrm>
            <a:off x="5196608" y="2111825"/>
            <a:ext cx="1937100" cy="1810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91" name="Google Shape;391;p36"/>
          <p:cNvSpPr txBox="1"/>
          <p:nvPr/>
        </p:nvSpPr>
        <p:spPr>
          <a:xfrm>
            <a:off x="5458069" y="2671926"/>
            <a:ext cx="14142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Hanken Grotesk"/>
                <a:ea typeface="Hanken Grotesk"/>
                <a:cs typeface="Hanken Grotesk"/>
                <a:sym typeface="Hanken Grotesk"/>
              </a:rPr>
              <a:t>16% d’Attrition</a:t>
            </a:r>
            <a:endParaRPr sz="1600">
              <a:solidFill>
                <a:schemeClr val="lt1"/>
              </a:solidFill>
              <a:latin typeface="Hanken Grotesk"/>
              <a:ea typeface="Hanken Grotesk"/>
              <a:cs typeface="Hanken Grotesk"/>
              <a:sym typeface="Hanken Grotesk"/>
            </a:endParaRPr>
          </a:p>
        </p:txBody>
      </p:sp>
      <p:sp>
        <p:nvSpPr>
          <p:cNvPr id="392" name="Google Shape;392;p36"/>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93" name="Google Shape;393;p36"/>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5</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99" name="Google Shape;399;p37"/>
          <p:cNvSpPr txBox="1"/>
          <p:nvPr/>
        </p:nvSpPr>
        <p:spPr>
          <a:xfrm>
            <a:off x="985600" y="1017175"/>
            <a:ext cx="4410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Objectifs du projet :</a:t>
            </a:r>
            <a:endParaRPr sz="1900">
              <a:solidFill>
                <a:schemeClr val="dk1"/>
              </a:solidFill>
              <a:latin typeface="Figtree Black"/>
              <a:ea typeface="Figtree Black"/>
              <a:cs typeface="Figtree Black"/>
              <a:sym typeface="Figtree Black"/>
            </a:endParaRPr>
          </a:p>
        </p:txBody>
      </p:sp>
      <p:sp>
        <p:nvSpPr>
          <p:cNvPr id="400" name="Google Shape;400;p37"/>
          <p:cNvSpPr/>
          <p:nvPr/>
        </p:nvSpPr>
        <p:spPr>
          <a:xfrm>
            <a:off x="2822475" y="4059938"/>
            <a:ext cx="516300" cy="51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2212875" y="2915375"/>
            <a:ext cx="516300" cy="51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1603275" y="2047425"/>
            <a:ext cx="516300" cy="51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txBox="1"/>
          <p:nvPr>
            <p:ph idx="4" type="subTitle"/>
          </p:nvPr>
        </p:nvSpPr>
        <p:spPr>
          <a:xfrm>
            <a:off x="2260950" y="2168025"/>
            <a:ext cx="4876800" cy="427500"/>
          </a:xfrm>
          <a:prstGeom prst="rect">
            <a:avLst/>
          </a:prstGeom>
        </p:spPr>
        <p:txBody>
          <a:bodyPr anchorCtr="0" anchor="b" bIns="91425" lIns="91425" spcFirstLastPara="1" rIns="91425" wrap="square" tIns="91425">
            <a:noAutofit/>
          </a:bodyPr>
          <a:lstStyle/>
          <a:p>
            <a:pPr indent="0" lvl="0" marL="0" rtl="0" algn="l">
              <a:spcBef>
                <a:spcPts val="1200"/>
              </a:spcBef>
              <a:spcAft>
                <a:spcPts val="1200"/>
              </a:spcAft>
              <a:buNone/>
            </a:pPr>
            <a:r>
              <a:rPr lang="en" sz="1300">
                <a:solidFill>
                  <a:srgbClr val="000000"/>
                </a:solidFill>
              </a:rPr>
              <a:t>C</a:t>
            </a:r>
            <a:r>
              <a:rPr lang="en" sz="1300">
                <a:solidFill>
                  <a:srgbClr val="000000"/>
                </a:solidFill>
              </a:rPr>
              <a:t>omprendre et identifier les principaux facteurs de départ</a:t>
            </a:r>
            <a:endParaRPr sz="1300"/>
          </a:p>
        </p:txBody>
      </p:sp>
      <p:sp>
        <p:nvSpPr>
          <p:cNvPr id="404" name="Google Shape;404;p37"/>
          <p:cNvSpPr txBox="1"/>
          <p:nvPr>
            <p:ph idx="5" type="subTitle"/>
          </p:nvPr>
        </p:nvSpPr>
        <p:spPr>
          <a:xfrm>
            <a:off x="2870550" y="3174275"/>
            <a:ext cx="5912700" cy="427500"/>
          </a:xfrm>
          <a:prstGeom prst="rect">
            <a:avLst/>
          </a:prstGeom>
        </p:spPr>
        <p:txBody>
          <a:bodyPr anchorCtr="0" anchor="b" bIns="91425" lIns="91425" spcFirstLastPara="1" rIns="91425" wrap="square" tIns="91425">
            <a:noAutofit/>
          </a:bodyPr>
          <a:lstStyle/>
          <a:p>
            <a:pPr indent="0" lvl="0" marL="0" rtl="0" algn="l">
              <a:spcBef>
                <a:spcPts val="1200"/>
              </a:spcBef>
              <a:spcAft>
                <a:spcPts val="1200"/>
              </a:spcAft>
              <a:buNone/>
            </a:pPr>
            <a:r>
              <a:rPr lang="en" sz="1300">
                <a:solidFill>
                  <a:srgbClr val="000000"/>
                </a:solidFill>
              </a:rPr>
              <a:t>Fournir des recommandations concrètes pour répondre aux besoins identifiés</a:t>
            </a:r>
            <a:endParaRPr sz="2100"/>
          </a:p>
        </p:txBody>
      </p:sp>
      <p:sp>
        <p:nvSpPr>
          <p:cNvPr id="405" name="Google Shape;405;p37"/>
          <p:cNvSpPr txBox="1"/>
          <p:nvPr>
            <p:ph idx="6" type="subTitle"/>
          </p:nvPr>
        </p:nvSpPr>
        <p:spPr>
          <a:xfrm>
            <a:off x="3480150" y="4104325"/>
            <a:ext cx="4876800" cy="427500"/>
          </a:xfrm>
          <a:prstGeom prst="rect">
            <a:avLst/>
          </a:prstGeom>
        </p:spPr>
        <p:txBody>
          <a:bodyPr anchorCtr="0" anchor="b" bIns="91425" lIns="91425" spcFirstLastPara="1" rIns="91425" wrap="square" tIns="91425">
            <a:noAutofit/>
          </a:bodyPr>
          <a:lstStyle/>
          <a:p>
            <a:pPr indent="0" lvl="0" marL="0" rtl="0" algn="l">
              <a:spcBef>
                <a:spcPts val="1200"/>
              </a:spcBef>
              <a:spcAft>
                <a:spcPts val="1200"/>
              </a:spcAft>
              <a:buNone/>
            </a:pPr>
            <a:r>
              <a:rPr lang="en" sz="1300">
                <a:solidFill>
                  <a:srgbClr val="000000"/>
                </a:solidFill>
              </a:rPr>
              <a:t>Proposer</a:t>
            </a:r>
            <a:r>
              <a:rPr lang="en" sz="1300">
                <a:solidFill>
                  <a:srgbClr val="000000"/>
                </a:solidFill>
              </a:rPr>
              <a:t> un outil de prédiction du risque d'attrition</a:t>
            </a:r>
            <a:endParaRPr sz="2100"/>
          </a:p>
        </p:txBody>
      </p:sp>
      <p:grpSp>
        <p:nvGrpSpPr>
          <p:cNvPr id="406" name="Google Shape;406;p37"/>
          <p:cNvGrpSpPr/>
          <p:nvPr/>
        </p:nvGrpSpPr>
        <p:grpSpPr>
          <a:xfrm>
            <a:off x="2331713" y="3001025"/>
            <a:ext cx="278600" cy="345000"/>
            <a:chOff x="2532463" y="3657550"/>
            <a:chExt cx="278600" cy="345000"/>
          </a:xfrm>
        </p:grpSpPr>
        <p:sp>
          <p:nvSpPr>
            <p:cNvPr id="407" name="Google Shape;407;p37"/>
            <p:cNvSpPr/>
            <p:nvPr/>
          </p:nvSpPr>
          <p:spPr>
            <a:xfrm>
              <a:off x="2752363" y="3666025"/>
              <a:ext cx="14875" cy="284225"/>
            </a:xfrm>
            <a:custGeom>
              <a:rect b="b" l="l" r="r" t="t"/>
              <a:pathLst>
                <a:path extrusionOk="0" h="11369" w="595">
                  <a:moveTo>
                    <a:pt x="0" y="0"/>
                  </a:moveTo>
                  <a:lnTo>
                    <a:pt x="0" y="11369"/>
                  </a:lnTo>
                  <a:lnTo>
                    <a:pt x="595" y="11369"/>
                  </a:lnTo>
                  <a:lnTo>
                    <a:pt x="595"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2708538" y="3666025"/>
              <a:ext cx="14875" cy="284225"/>
            </a:xfrm>
            <a:custGeom>
              <a:rect b="b" l="l" r="r" t="t"/>
              <a:pathLst>
                <a:path extrusionOk="0" h="11369" w="595">
                  <a:moveTo>
                    <a:pt x="0" y="0"/>
                  </a:moveTo>
                  <a:lnTo>
                    <a:pt x="0" y="11369"/>
                  </a:lnTo>
                  <a:lnTo>
                    <a:pt x="595" y="11369"/>
                  </a:lnTo>
                  <a:lnTo>
                    <a:pt x="595"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2598588" y="3950225"/>
              <a:ext cx="58725" cy="52325"/>
            </a:xfrm>
            <a:custGeom>
              <a:rect b="b" l="l" r="r" t="t"/>
              <a:pathLst>
                <a:path extrusionOk="0" h="2093" w="2349">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2532463" y="3657550"/>
              <a:ext cx="278600" cy="300150"/>
            </a:xfrm>
            <a:custGeom>
              <a:rect b="b" l="l" r="r" t="t"/>
              <a:pathLst>
                <a:path extrusionOk="0" h="12006" w="11144">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2619863" y="3702400"/>
              <a:ext cx="60000" cy="14900"/>
            </a:xfrm>
            <a:custGeom>
              <a:rect b="b" l="l" r="r" t="t"/>
              <a:pathLst>
                <a:path extrusionOk="0" h="596" w="240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2619863" y="3746225"/>
              <a:ext cx="38475" cy="14900"/>
            </a:xfrm>
            <a:custGeom>
              <a:rect b="b" l="l" r="r" t="t"/>
              <a:pathLst>
                <a:path extrusionOk="0" h="596" w="1539">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37"/>
          <p:cNvGrpSpPr/>
          <p:nvPr/>
        </p:nvGrpSpPr>
        <p:grpSpPr>
          <a:xfrm>
            <a:off x="1689438" y="2133238"/>
            <a:ext cx="343950" cy="344675"/>
            <a:chOff x="2509913" y="2520475"/>
            <a:chExt cx="343950" cy="344675"/>
          </a:xfrm>
        </p:grpSpPr>
        <p:sp>
          <p:nvSpPr>
            <p:cNvPr id="414" name="Google Shape;414;p37"/>
            <p:cNvSpPr/>
            <p:nvPr/>
          </p:nvSpPr>
          <p:spPr>
            <a:xfrm>
              <a:off x="2509913" y="2608825"/>
              <a:ext cx="343950" cy="256325"/>
            </a:xfrm>
            <a:custGeom>
              <a:rect b="b" l="l" r="r" t="t"/>
              <a:pathLst>
                <a:path extrusionOk="0" h="10253" w="13758">
                  <a:moveTo>
                    <a:pt x="5126" y="8674"/>
                  </a:moveTo>
                  <a:cubicBezTo>
                    <a:pt x="5557" y="8674"/>
                    <a:pt x="5977" y="8848"/>
                    <a:pt x="6326" y="9104"/>
                  </a:cubicBezTo>
                  <a:cubicBezTo>
                    <a:pt x="6233" y="9145"/>
                    <a:pt x="6192" y="9145"/>
                    <a:pt x="6151" y="9186"/>
                  </a:cubicBezTo>
                  <a:cubicBezTo>
                    <a:pt x="5977" y="9319"/>
                    <a:pt x="5854" y="9484"/>
                    <a:pt x="5772" y="9658"/>
                  </a:cubicBezTo>
                  <a:lnTo>
                    <a:pt x="554" y="9658"/>
                  </a:lnTo>
                  <a:lnTo>
                    <a:pt x="554" y="8674"/>
                  </a:lnTo>
                  <a:close/>
                  <a:moveTo>
                    <a:pt x="13153" y="8674"/>
                  </a:moveTo>
                  <a:lnTo>
                    <a:pt x="13153" y="9658"/>
                  </a:lnTo>
                  <a:lnTo>
                    <a:pt x="7945" y="9658"/>
                  </a:lnTo>
                  <a:cubicBezTo>
                    <a:pt x="7822" y="9401"/>
                    <a:pt x="7648" y="9227"/>
                    <a:pt x="7392" y="9104"/>
                  </a:cubicBezTo>
                  <a:cubicBezTo>
                    <a:pt x="7730" y="8848"/>
                    <a:pt x="8161" y="8674"/>
                    <a:pt x="8591" y="8674"/>
                  </a:cubicBezTo>
                  <a:close/>
                  <a:moveTo>
                    <a:pt x="298" y="1"/>
                  </a:moveTo>
                  <a:cubicBezTo>
                    <a:pt x="134" y="1"/>
                    <a:pt x="1" y="134"/>
                    <a:pt x="1" y="298"/>
                  </a:cubicBezTo>
                  <a:lnTo>
                    <a:pt x="1" y="8417"/>
                  </a:lnTo>
                  <a:lnTo>
                    <a:pt x="1" y="9955"/>
                  </a:lnTo>
                  <a:cubicBezTo>
                    <a:pt x="1" y="10129"/>
                    <a:pt x="134" y="10252"/>
                    <a:pt x="298" y="10252"/>
                  </a:cubicBezTo>
                  <a:lnTo>
                    <a:pt x="6028" y="10252"/>
                  </a:lnTo>
                  <a:cubicBezTo>
                    <a:pt x="6151" y="10252"/>
                    <a:pt x="6233" y="10170"/>
                    <a:pt x="6285" y="10037"/>
                  </a:cubicBezTo>
                  <a:lnTo>
                    <a:pt x="6326" y="9996"/>
                  </a:lnTo>
                  <a:cubicBezTo>
                    <a:pt x="6367" y="9873"/>
                    <a:pt x="6408" y="9740"/>
                    <a:pt x="6541" y="9699"/>
                  </a:cubicBezTo>
                  <a:cubicBezTo>
                    <a:pt x="6623" y="9617"/>
                    <a:pt x="6746" y="9576"/>
                    <a:pt x="6879" y="9576"/>
                  </a:cubicBezTo>
                  <a:cubicBezTo>
                    <a:pt x="6961" y="9576"/>
                    <a:pt x="7002" y="9576"/>
                    <a:pt x="7054" y="9617"/>
                  </a:cubicBezTo>
                  <a:cubicBezTo>
                    <a:pt x="7259" y="9658"/>
                    <a:pt x="7392" y="9781"/>
                    <a:pt x="7474" y="9996"/>
                  </a:cubicBezTo>
                  <a:lnTo>
                    <a:pt x="7474" y="10037"/>
                  </a:lnTo>
                  <a:cubicBezTo>
                    <a:pt x="7515" y="10170"/>
                    <a:pt x="7648" y="10252"/>
                    <a:pt x="7771" y="10252"/>
                  </a:cubicBezTo>
                  <a:lnTo>
                    <a:pt x="13461" y="10252"/>
                  </a:lnTo>
                  <a:cubicBezTo>
                    <a:pt x="13625" y="10252"/>
                    <a:pt x="13758" y="10129"/>
                    <a:pt x="13758" y="9955"/>
                  </a:cubicBezTo>
                  <a:lnTo>
                    <a:pt x="13758" y="8376"/>
                  </a:lnTo>
                  <a:lnTo>
                    <a:pt x="13758" y="8161"/>
                  </a:lnTo>
                  <a:lnTo>
                    <a:pt x="13758" y="298"/>
                  </a:lnTo>
                  <a:cubicBezTo>
                    <a:pt x="13758" y="134"/>
                    <a:pt x="13625" y="1"/>
                    <a:pt x="13461" y="1"/>
                  </a:cubicBezTo>
                  <a:lnTo>
                    <a:pt x="9698" y="1"/>
                  </a:lnTo>
                  <a:lnTo>
                    <a:pt x="9698" y="606"/>
                  </a:lnTo>
                  <a:lnTo>
                    <a:pt x="13153" y="606"/>
                  </a:lnTo>
                  <a:lnTo>
                    <a:pt x="13153" y="8079"/>
                  </a:lnTo>
                  <a:lnTo>
                    <a:pt x="8591" y="8079"/>
                  </a:lnTo>
                  <a:cubicBezTo>
                    <a:pt x="8079" y="8079"/>
                    <a:pt x="7566" y="8243"/>
                    <a:pt x="7136" y="8551"/>
                  </a:cubicBezTo>
                  <a:lnTo>
                    <a:pt x="7136" y="3374"/>
                  </a:lnTo>
                  <a:lnTo>
                    <a:pt x="6582" y="3374"/>
                  </a:lnTo>
                  <a:lnTo>
                    <a:pt x="6582" y="8551"/>
                  </a:lnTo>
                  <a:cubicBezTo>
                    <a:pt x="6151" y="8243"/>
                    <a:pt x="5639" y="8079"/>
                    <a:pt x="5085" y="8079"/>
                  </a:cubicBezTo>
                  <a:lnTo>
                    <a:pt x="554" y="8079"/>
                  </a:lnTo>
                  <a:lnTo>
                    <a:pt x="554" y="606"/>
                  </a:lnTo>
                  <a:lnTo>
                    <a:pt x="4019" y="606"/>
                  </a:lnTo>
                  <a:lnTo>
                    <a:pt x="4019"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2744938" y="2658050"/>
              <a:ext cx="65100" cy="14875"/>
            </a:xfrm>
            <a:custGeom>
              <a:rect b="b" l="l" r="r" t="t"/>
              <a:pathLst>
                <a:path extrusionOk="0" h="595" w="2604">
                  <a:moveTo>
                    <a:pt x="297" y="0"/>
                  </a:moveTo>
                  <a:cubicBezTo>
                    <a:pt x="123" y="0"/>
                    <a:pt x="0" y="123"/>
                    <a:pt x="0" y="338"/>
                  </a:cubicBezTo>
                  <a:cubicBezTo>
                    <a:pt x="41" y="472"/>
                    <a:pt x="164" y="595"/>
                    <a:pt x="297" y="595"/>
                  </a:cubicBezTo>
                  <a:lnTo>
                    <a:pt x="2266" y="595"/>
                  </a:lnTo>
                  <a:cubicBezTo>
                    <a:pt x="2471" y="595"/>
                    <a:pt x="2604" y="431"/>
                    <a:pt x="2563" y="256"/>
                  </a:cubicBezTo>
                  <a:cubicBezTo>
                    <a:pt x="2563" y="82"/>
                    <a:pt x="2430" y="0"/>
                    <a:pt x="2266"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2553738" y="2658050"/>
              <a:ext cx="65125" cy="14875"/>
            </a:xfrm>
            <a:custGeom>
              <a:rect b="b" l="l" r="r" t="t"/>
              <a:pathLst>
                <a:path extrusionOk="0" h="595" w="2605">
                  <a:moveTo>
                    <a:pt x="298" y="0"/>
                  </a:moveTo>
                  <a:cubicBezTo>
                    <a:pt x="124" y="0"/>
                    <a:pt x="1" y="123"/>
                    <a:pt x="1" y="338"/>
                  </a:cubicBezTo>
                  <a:cubicBezTo>
                    <a:pt x="42" y="472"/>
                    <a:pt x="175" y="595"/>
                    <a:pt x="298" y="595"/>
                  </a:cubicBezTo>
                  <a:lnTo>
                    <a:pt x="2266" y="595"/>
                  </a:lnTo>
                  <a:cubicBezTo>
                    <a:pt x="2430" y="595"/>
                    <a:pt x="2604" y="431"/>
                    <a:pt x="2563" y="256"/>
                  </a:cubicBezTo>
                  <a:cubicBezTo>
                    <a:pt x="2522" y="82"/>
                    <a:pt x="2389" y="0"/>
                    <a:pt x="2266"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2553738" y="2707250"/>
              <a:ext cx="91775" cy="14900"/>
            </a:xfrm>
            <a:custGeom>
              <a:rect b="b" l="l" r="r" t="t"/>
              <a:pathLst>
                <a:path extrusionOk="0" h="596" w="3671">
                  <a:moveTo>
                    <a:pt x="298" y="0"/>
                  </a:moveTo>
                  <a:cubicBezTo>
                    <a:pt x="124" y="0"/>
                    <a:pt x="1" y="165"/>
                    <a:pt x="1" y="339"/>
                  </a:cubicBezTo>
                  <a:cubicBezTo>
                    <a:pt x="42" y="513"/>
                    <a:pt x="175" y="595"/>
                    <a:pt x="298" y="595"/>
                  </a:cubicBezTo>
                  <a:lnTo>
                    <a:pt x="3373" y="595"/>
                  </a:lnTo>
                  <a:cubicBezTo>
                    <a:pt x="3548" y="595"/>
                    <a:pt x="3671" y="421"/>
                    <a:pt x="3671" y="257"/>
                  </a:cubicBezTo>
                  <a:cubicBezTo>
                    <a:pt x="3630" y="123"/>
                    <a:pt x="3507"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2564513" y="2756200"/>
              <a:ext cx="81000" cy="15150"/>
            </a:xfrm>
            <a:custGeom>
              <a:rect b="b" l="l" r="r" t="t"/>
              <a:pathLst>
                <a:path extrusionOk="0" h="606" w="3240">
                  <a:moveTo>
                    <a:pt x="297" y="1"/>
                  </a:moveTo>
                  <a:cubicBezTo>
                    <a:pt x="123" y="1"/>
                    <a:pt x="0" y="175"/>
                    <a:pt x="0" y="349"/>
                  </a:cubicBezTo>
                  <a:cubicBezTo>
                    <a:pt x="41" y="513"/>
                    <a:pt x="164" y="605"/>
                    <a:pt x="338" y="605"/>
                  </a:cubicBezTo>
                  <a:lnTo>
                    <a:pt x="2942" y="605"/>
                  </a:lnTo>
                  <a:cubicBezTo>
                    <a:pt x="3117" y="605"/>
                    <a:pt x="3240" y="431"/>
                    <a:pt x="3240" y="257"/>
                  </a:cubicBezTo>
                  <a:cubicBezTo>
                    <a:pt x="3199" y="134"/>
                    <a:pt x="3076" y="1"/>
                    <a:pt x="2942"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2716988" y="2707250"/>
              <a:ext cx="93050" cy="14900"/>
            </a:xfrm>
            <a:custGeom>
              <a:rect b="b" l="l" r="r" t="t"/>
              <a:pathLst>
                <a:path extrusionOk="0" h="596" w="3722">
                  <a:moveTo>
                    <a:pt x="349" y="0"/>
                  </a:moveTo>
                  <a:cubicBezTo>
                    <a:pt x="134" y="0"/>
                    <a:pt x="1" y="165"/>
                    <a:pt x="52" y="339"/>
                  </a:cubicBezTo>
                  <a:cubicBezTo>
                    <a:pt x="52" y="513"/>
                    <a:pt x="175" y="595"/>
                    <a:pt x="349" y="595"/>
                  </a:cubicBezTo>
                  <a:lnTo>
                    <a:pt x="3384" y="595"/>
                  </a:lnTo>
                  <a:cubicBezTo>
                    <a:pt x="3589" y="595"/>
                    <a:pt x="3722" y="421"/>
                    <a:pt x="3681" y="257"/>
                  </a:cubicBezTo>
                  <a:cubicBezTo>
                    <a:pt x="3681" y="123"/>
                    <a:pt x="3548" y="0"/>
                    <a:pt x="3384"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2716988" y="2756200"/>
              <a:ext cx="82300" cy="15150"/>
            </a:xfrm>
            <a:custGeom>
              <a:rect b="b" l="l" r="r" t="t"/>
              <a:pathLst>
                <a:path extrusionOk="0" h="606" w="3292">
                  <a:moveTo>
                    <a:pt x="349" y="1"/>
                  </a:moveTo>
                  <a:cubicBezTo>
                    <a:pt x="134" y="1"/>
                    <a:pt x="1" y="175"/>
                    <a:pt x="52" y="349"/>
                  </a:cubicBezTo>
                  <a:cubicBezTo>
                    <a:pt x="52" y="513"/>
                    <a:pt x="175" y="605"/>
                    <a:pt x="349" y="605"/>
                  </a:cubicBezTo>
                  <a:lnTo>
                    <a:pt x="2953" y="605"/>
                  </a:lnTo>
                  <a:cubicBezTo>
                    <a:pt x="3127" y="605"/>
                    <a:pt x="3291" y="431"/>
                    <a:pt x="3250" y="257"/>
                  </a:cubicBezTo>
                  <a:cubicBezTo>
                    <a:pt x="3209" y="134"/>
                    <a:pt x="3076" y="1"/>
                    <a:pt x="295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2548363" y="2520475"/>
              <a:ext cx="267075" cy="179100"/>
            </a:xfrm>
            <a:custGeom>
              <a:rect b="b" l="l" r="r" t="t"/>
              <a:pathLst>
                <a:path extrusionOk="0" h="7164" w="10683">
                  <a:moveTo>
                    <a:pt x="5341" y="634"/>
                  </a:moveTo>
                  <a:lnTo>
                    <a:pt x="9483" y="2089"/>
                  </a:lnTo>
                  <a:lnTo>
                    <a:pt x="5341" y="3494"/>
                  </a:lnTo>
                  <a:lnTo>
                    <a:pt x="1200" y="2089"/>
                  </a:lnTo>
                  <a:lnTo>
                    <a:pt x="5341" y="634"/>
                  </a:lnTo>
                  <a:close/>
                  <a:moveTo>
                    <a:pt x="7863" y="3279"/>
                  </a:moveTo>
                  <a:lnTo>
                    <a:pt x="7863" y="5585"/>
                  </a:lnTo>
                  <a:lnTo>
                    <a:pt x="5341" y="6569"/>
                  </a:lnTo>
                  <a:lnTo>
                    <a:pt x="2778" y="5585"/>
                  </a:lnTo>
                  <a:lnTo>
                    <a:pt x="2778" y="3279"/>
                  </a:lnTo>
                  <a:lnTo>
                    <a:pt x="5208" y="4089"/>
                  </a:lnTo>
                  <a:cubicBezTo>
                    <a:pt x="5259" y="4140"/>
                    <a:pt x="5300" y="4140"/>
                    <a:pt x="5341" y="4140"/>
                  </a:cubicBezTo>
                  <a:cubicBezTo>
                    <a:pt x="5382" y="4140"/>
                    <a:pt x="5382" y="4140"/>
                    <a:pt x="5423" y="4089"/>
                  </a:cubicBezTo>
                  <a:lnTo>
                    <a:pt x="7863" y="3279"/>
                  </a:lnTo>
                  <a:close/>
                  <a:moveTo>
                    <a:pt x="5335" y="1"/>
                  </a:moveTo>
                  <a:cubicBezTo>
                    <a:pt x="5298" y="1"/>
                    <a:pt x="5254" y="14"/>
                    <a:pt x="5208" y="39"/>
                  </a:cubicBezTo>
                  <a:lnTo>
                    <a:pt x="216" y="1782"/>
                  </a:lnTo>
                  <a:cubicBezTo>
                    <a:pt x="82" y="1874"/>
                    <a:pt x="0" y="1997"/>
                    <a:pt x="0" y="2171"/>
                  </a:cubicBezTo>
                  <a:cubicBezTo>
                    <a:pt x="41" y="2253"/>
                    <a:pt x="133" y="2346"/>
                    <a:pt x="216" y="2387"/>
                  </a:cubicBezTo>
                  <a:lnTo>
                    <a:pt x="2184" y="3063"/>
                  </a:lnTo>
                  <a:lnTo>
                    <a:pt x="2184" y="5800"/>
                  </a:lnTo>
                  <a:cubicBezTo>
                    <a:pt x="2184" y="5934"/>
                    <a:pt x="2266" y="6016"/>
                    <a:pt x="2389" y="6057"/>
                  </a:cubicBezTo>
                  <a:lnTo>
                    <a:pt x="5208" y="7164"/>
                  </a:lnTo>
                  <a:lnTo>
                    <a:pt x="5423" y="7164"/>
                  </a:lnTo>
                  <a:lnTo>
                    <a:pt x="8283" y="6057"/>
                  </a:lnTo>
                  <a:cubicBezTo>
                    <a:pt x="8376" y="6016"/>
                    <a:pt x="8458" y="5934"/>
                    <a:pt x="8458" y="5800"/>
                  </a:cubicBezTo>
                  <a:lnTo>
                    <a:pt x="8458" y="3063"/>
                  </a:lnTo>
                  <a:lnTo>
                    <a:pt x="10426" y="2387"/>
                  </a:lnTo>
                  <a:cubicBezTo>
                    <a:pt x="10549" y="2346"/>
                    <a:pt x="10590" y="2253"/>
                    <a:pt x="10641" y="2171"/>
                  </a:cubicBezTo>
                  <a:cubicBezTo>
                    <a:pt x="10682" y="1997"/>
                    <a:pt x="10590" y="1874"/>
                    <a:pt x="10467" y="1782"/>
                  </a:cubicBezTo>
                  <a:lnTo>
                    <a:pt x="5423" y="39"/>
                  </a:lnTo>
                  <a:cubicBezTo>
                    <a:pt x="5403" y="14"/>
                    <a:pt x="5372" y="1"/>
                    <a:pt x="5335"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37"/>
          <p:cNvGrpSpPr/>
          <p:nvPr/>
        </p:nvGrpSpPr>
        <p:grpSpPr>
          <a:xfrm>
            <a:off x="2908638" y="4173913"/>
            <a:ext cx="343950" cy="288325"/>
            <a:chOff x="7796863" y="2004525"/>
            <a:chExt cx="343950" cy="288325"/>
          </a:xfrm>
        </p:grpSpPr>
        <p:sp>
          <p:nvSpPr>
            <p:cNvPr id="423" name="Google Shape;423;p37"/>
            <p:cNvSpPr/>
            <p:nvPr/>
          </p:nvSpPr>
          <p:spPr>
            <a:xfrm>
              <a:off x="7796863" y="2004525"/>
              <a:ext cx="343950" cy="288325"/>
            </a:xfrm>
            <a:custGeom>
              <a:rect b="b" l="l" r="r" t="t"/>
              <a:pathLst>
                <a:path extrusionOk="0" h="11533" w="13758">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7851463" y="2048350"/>
              <a:ext cx="48975" cy="58700"/>
            </a:xfrm>
            <a:custGeom>
              <a:rect b="b" l="l" r="r" t="t"/>
              <a:pathLst>
                <a:path extrusionOk="0" h="2348" w="1959">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7905788" y="2092175"/>
              <a:ext cx="27950" cy="14875"/>
            </a:xfrm>
            <a:custGeom>
              <a:rect b="b" l="l" r="r" t="t"/>
              <a:pathLst>
                <a:path extrusionOk="0" h="595" w="1118">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7851463" y="2135725"/>
              <a:ext cx="82275" cy="15150"/>
            </a:xfrm>
            <a:custGeom>
              <a:rect b="b" l="l" r="r" t="t"/>
              <a:pathLst>
                <a:path extrusionOk="0" h="606" w="3291">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8004188" y="2048350"/>
              <a:ext cx="82050" cy="14875"/>
            </a:xfrm>
            <a:custGeom>
              <a:rect b="b" l="l" r="r" t="t"/>
              <a:pathLst>
                <a:path extrusionOk="0" h="595" w="3282">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8004188" y="2092175"/>
              <a:ext cx="82050" cy="14875"/>
            </a:xfrm>
            <a:custGeom>
              <a:rect b="b" l="l" r="r" t="t"/>
              <a:pathLst>
                <a:path extrusionOk="0" h="595" w="3282">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a:off x="8004188" y="2135725"/>
              <a:ext cx="82050" cy="15150"/>
            </a:xfrm>
            <a:custGeom>
              <a:rect b="b" l="l" r="r" t="t"/>
              <a:pathLst>
                <a:path extrusionOk="0" h="606" w="3282">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a:off x="8004188" y="2179550"/>
              <a:ext cx="82050" cy="15150"/>
            </a:xfrm>
            <a:custGeom>
              <a:rect b="b" l="l" r="r" t="t"/>
              <a:pathLst>
                <a:path extrusionOk="0" h="606" w="3282">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7851463" y="2179550"/>
              <a:ext cx="82275" cy="15150"/>
            </a:xfrm>
            <a:custGeom>
              <a:rect b="b" l="l" r="r" t="t"/>
              <a:pathLst>
                <a:path extrusionOk="0" h="606" w="3291">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2" name="Google Shape;432;p37"/>
          <p:cNvCxnSpPr>
            <a:stCxn id="402" idx="2"/>
          </p:cNvCxnSpPr>
          <p:nvPr/>
        </p:nvCxnSpPr>
        <p:spPr>
          <a:xfrm>
            <a:off x="1861425" y="2563725"/>
            <a:ext cx="0" cy="3441900"/>
          </a:xfrm>
          <a:prstGeom prst="straightConnector1">
            <a:avLst/>
          </a:prstGeom>
          <a:noFill/>
          <a:ln cap="flat" cmpd="sng" w="19050">
            <a:solidFill>
              <a:schemeClr val="dk1"/>
            </a:solidFill>
            <a:prstDash val="solid"/>
            <a:round/>
            <a:headEnd len="med" w="med" type="none"/>
            <a:tailEnd len="med" w="med" type="none"/>
          </a:ln>
        </p:spPr>
      </p:cxnSp>
      <p:cxnSp>
        <p:nvCxnSpPr>
          <p:cNvPr id="433" name="Google Shape;433;p37"/>
          <p:cNvCxnSpPr>
            <a:stCxn id="401" idx="2"/>
          </p:cNvCxnSpPr>
          <p:nvPr/>
        </p:nvCxnSpPr>
        <p:spPr>
          <a:xfrm>
            <a:off x="2471025" y="3431675"/>
            <a:ext cx="0" cy="2295600"/>
          </a:xfrm>
          <a:prstGeom prst="straightConnector1">
            <a:avLst/>
          </a:prstGeom>
          <a:noFill/>
          <a:ln cap="flat" cmpd="sng" w="19050">
            <a:solidFill>
              <a:schemeClr val="dk1"/>
            </a:solidFill>
            <a:prstDash val="solid"/>
            <a:round/>
            <a:headEnd len="med" w="med" type="none"/>
            <a:tailEnd len="med" w="med" type="none"/>
          </a:ln>
        </p:spPr>
      </p:cxnSp>
      <p:cxnSp>
        <p:nvCxnSpPr>
          <p:cNvPr id="434" name="Google Shape;434;p37"/>
          <p:cNvCxnSpPr>
            <a:stCxn id="400" idx="2"/>
          </p:cNvCxnSpPr>
          <p:nvPr/>
        </p:nvCxnSpPr>
        <p:spPr>
          <a:xfrm>
            <a:off x="3080625" y="4576238"/>
            <a:ext cx="0" cy="1184100"/>
          </a:xfrm>
          <a:prstGeom prst="straightConnector1">
            <a:avLst/>
          </a:prstGeom>
          <a:noFill/>
          <a:ln cap="flat" cmpd="sng" w="19050">
            <a:solidFill>
              <a:schemeClr val="dk1"/>
            </a:solidFill>
            <a:prstDash val="solid"/>
            <a:round/>
            <a:headEnd len="med" w="med" type="none"/>
            <a:tailEnd len="med" w="med" type="none"/>
          </a:ln>
        </p:spPr>
      </p:cxnSp>
      <p:sp>
        <p:nvSpPr>
          <p:cNvPr id="435" name="Google Shape;435;p37"/>
          <p:cNvSpPr/>
          <p:nvPr/>
        </p:nvSpPr>
        <p:spPr>
          <a:xfrm rot="10800000">
            <a:off x="8614775" y="4460800"/>
            <a:ext cx="585300" cy="277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36" name="Google Shape;436;p37"/>
          <p:cNvSpPr txBox="1"/>
          <p:nvPr/>
        </p:nvSpPr>
        <p:spPr>
          <a:xfrm>
            <a:off x="8745475" y="4387625"/>
            <a:ext cx="431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Hanken Grotesk"/>
                <a:ea typeface="Hanken Grotesk"/>
                <a:cs typeface="Hanken Grotesk"/>
                <a:sym typeface="Hanken Grotesk"/>
              </a:rPr>
              <a:t>6</a:t>
            </a:r>
            <a:endParaRPr b="1" sz="1500">
              <a:solidFill>
                <a:schemeClr val="dk1"/>
              </a:solidFill>
              <a:latin typeface="Hanken Grotesk"/>
              <a:ea typeface="Hanken Grotesk"/>
              <a:cs typeface="Hanken Grotesk"/>
              <a:sym typeface="Hanken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8"/>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Problématique</a:t>
            </a:r>
            <a:endParaRPr/>
          </a:p>
        </p:txBody>
      </p:sp>
      <p:sp>
        <p:nvSpPr>
          <p:cNvPr id="442" name="Google Shape;442;p38"/>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